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7">
  <p:sldMasterIdLst>
    <p:sldMasterId id="2147483666" r:id="rId1"/>
  </p:sldMasterIdLst>
  <p:notesMasterIdLst>
    <p:notesMasterId r:id="rId56"/>
  </p:notesMasterIdLst>
  <p:sldIdLst>
    <p:sldId id="256" r:id="rId2"/>
    <p:sldId id="296" r:id="rId3"/>
    <p:sldId id="259" r:id="rId4"/>
    <p:sldId id="262" r:id="rId5"/>
    <p:sldId id="292" r:id="rId6"/>
    <p:sldId id="298" r:id="rId7"/>
    <p:sldId id="304" r:id="rId8"/>
    <p:sldId id="299" r:id="rId9"/>
    <p:sldId id="337" r:id="rId10"/>
    <p:sldId id="301" r:id="rId11"/>
    <p:sldId id="302" r:id="rId12"/>
    <p:sldId id="303" r:id="rId13"/>
    <p:sldId id="305" r:id="rId14"/>
    <p:sldId id="306" r:id="rId15"/>
    <p:sldId id="263" r:id="rId16"/>
    <p:sldId id="307" r:id="rId17"/>
    <p:sldId id="308" r:id="rId18"/>
    <p:sldId id="309" r:id="rId19"/>
    <p:sldId id="335" r:id="rId20"/>
    <p:sldId id="336" r:id="rId21"/>
    <p:sldId id="310" r:id="rId22"/>
    <p:sldId id="311" r:id="rId23"/>
    <p:sldId id="338" r:id="rId24"/>
    <p:sldId id="312" r:id="rId25"/>
    <p:sldId id="339" r:id="rId26"/>
    <p:sldId id="313" r:id="rId27"/>
    <p:sldId id="329" r:id="rId28"/>
    <p:sldId id="314" r:id="rId29"/>
    <p:sldId id="340" r:id="rId30"/>
    <p:sldId id="341" r:id="rId31"/>
    <p:sldId id="342" r:id="rId32"/>
    <p:sldId id="343" r:id="rId33"/>
    <p:sldId id="344" r:id="rId34"/>
    <p:sldId id="346" r:id="rId35"/>
    <p:sldId id="345" r:id="rId36"/>
    <p:sldId id="347" r:id="rId37"/>
    <p:sldId id="317" r:id="rId38"/>
    <p:sldId id="349" r:id="rId39"/>
    <p:sldId id="350" r:id="rId40"/>
    <p:sldId id="351" r:id="rId41"/>
    <p:sldId id="348" r:id="rId42"/>
    <p:sldId id="319" r:id="rId43"/>
    <p:sldId id="320" r:id="rId44"/>
    <p:sldId id="321" r:id="rId45"/>
    <p:sldId id="322" r:id="rId46"/>
    <p:sldId id="323" r:id="rId47"/>
    <p:sldId id="324" r:id="rId48"/>
    <p:sldId id="352" r:id="rId49"/>
    <p:sldId id="353" r:id="rId50"/>
    <p:sldId id="331" r:id="rId51"/>
    <p:sldId id="327" r:id="rId52"/>
    <p:sldId id="328" r:id="rId53"/>
    <p:sldId id="334" r:id="rId54"/>
    <p:sldId id="261" r:id="rId5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orient="horz" pos="4088" userDrawn="1">
          <p15:clr>
            <a:srgbClr val="A4A3A4"/>
          </p15:clr>
        </p15:guide>
        <p15:guide id="4" pos="234" userDrawn="1">
          <p15:clr>
            <a:srgbClr val="A4A3A4"/>
          </p15:clr>
        </p15:guide>
        <p15:guide id="5" pos="74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9895"/>
    <a:srgbClr val="83D9CF"/>
    <a:srgbClr val="A1D3D0"/>
    <a:srgbClr val="E9E9E9"/>
    <a:srgbClr val="E4E4E4"/>
    <a:srgbClr val="DADADA"/>
    <a:srgbClr val="E7E7E7"/>
    <a:srgbClr val="425B5B"/>
    <a:srgbClr val="00272C"/>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7" autoAdjust="0"/>
    <p:restoredTop sz="94195" autoAdjust="0"/>
  </p:normalViewPr>
  <p:slideViewPr>
    <p:cSldViewPr snapToGrid="0" snapToObjects="1">
      <p:cViewPr varScale="1">
        <p:scale>
          <a:sx n="74" d="100"/>
          <a:sy n="74" d="100"/>
        </p:scale>
        <p:origin x="66" y="294"/>
      </p:cViewPr>
      <p:guideLst>
        <p:guide pos="3840"/>
        <p:guide orient="horz" pos="2160"/>
        <p:guide orient="horz" pos="4088"/>
        <p:guide pos="234"/>
        <p:guide pos="7423"/>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DCCCA-0BC9-4E4A-BDA5-57CA6EE6A4D0}" type="datetimeFigureOut">
              <a:rPr lang="zh-CN" altLang="en-US" smtClean="0"/>
              <a:t>2018/6/13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6540-3D4A-4D1B-89C3-AFCFAF39EF4F}" type="slidenum">
              <a:rPr lang="zh-CN" altLang="en-US" smtClean="0"/>
              <a:t>‹#›</a:t>
            </a:fld>
            <a:endParaRPr lang="zh-CN" altLang="en-US"/>
          </a:p>
        </p:txBody>
      </p:sp>
    </p:spTree>
    <p:extLst>
      <p:ext uri="{BB962C8B-B14F-4D97-AF65-F5344CB8AC3E}">
        <p14:creationId xmlns:p14="http://schemas.microsoft.com/office/powerpoint/2010/main" val="1591440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E06540-3D4A-4D1B-89C3-AFCFAF39EF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98913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12</a:t>
            </a:fld>
            <a:endParaRPr lang="zh-CN" altLang="en-US"/>
          </a:p>
        </p:txBody>
      </p:sp>
    </p:spTree>
    <p:extLst>
      <p:ext uri="{BB962C8B-B14F-4D97-AF65-F5344CB8AC3E}">
        <p14:creationId xmlns:p14="http://schemas.microsoft.com/office/powerpoint/2010/main" val="2409223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13</a:t>
            </a:fld>
            <a:endParaRPr lang="zh-CN" altLang="en-US"/>
          </a:p>
        </p:txBody>
      </p:sp>
    </p:spTree>
    <p:extLst>
      <p:ext uri="{BB962C8B-B14F-4D97-AF65-F5344CB8AC3E}">
        <p14:creationId xmlns:p14="http://schemas.microsoft.com/office/powerpoint/2010/main" val="732882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14</a:t>
            </a:fld>
            <a:endParaRPr lang="zh-CN" altLang="en-US"/>
          </a:p>
        </p:txBody>
      </p:sp>
    </p:spTree>
    <p:extLst>
      <p:ext uri="{BB962C8B-B14F-4D97-AF65-F5344CB8AC3E}">
        <p14:creationId xmlns:p14="http://schemas.microsoft.com/office/powerpoint/2010/main" val="2535105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16</a:t>
            </a:fld>
            <a:endParaRPr lang="zh-CN" altLang="en-US"/>
          </a:p>
        </p:txBody>
      </p:sp>
    </p:spTree>
    <p:extLst>
      <p:ext uri="{BB962C8B-B14F-4D97-AF65-F5344CB8AC3E}">
        <p14:creationId xmlns:p14="http://schemas.microsoft.com/office/powerpoint/2010/main" val="2082258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17</a:t>
            </a:fld>
            <a:endParaRPr lang="zh-CN" altLang="en-US"/>
          </a:p>
        </p:txBody>
      </p:sp>
    </p:spTree>
    <p:extLst>
      <p:ext uri="{BB962C8B-B14F-4D97-AF65-F5344CB8AC3E}">
        <p14:creationId xmlns:p14="http://schemas.microsoft.com/office/powerpoint/2010/main" val="328226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18</a:t>
            </a:fld>
            <a:endParaRPr lang="zh-CN" altLang="en-US"/>
          </a:p>
        </p:txBody>
      </p:sp>
    </p:spTree>
    <p:extLst>
      <p:ext uri="{BB962C8B-B14F-4D97-AF65-F5344CB8AC3E}">
        <p14:creationId xmlns:p14="http://schemas.microsoft.com/office/powerpoint/2010/main" val="2755531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19</a:t>
            </a:fld>
            <a:endParaRPr lang="zh-CN" altLang="en-US"/>
          </a:p>
        </p:txBody>
      </p:sp>
    </p:spTree>
    <p:extLst>
      <p:ext uri="{BB962C8B-B14F-4D97-AF65-F5344CB8AC3E}">
        <p14:creationId xmlns:p14="http://schemas.microsoft.com/office/powerpoint/2010/main" val="2452269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20</a:t>
            </a:fld>
            <a:endParaRPr lang="zh-CN" altLang="en-US"/>
          </a:p>
        </p:txBody>
      </p:sp>
    </p:spTree>
    <p:extLst>
      <p:ext uri="{BB962C8B-B14F-4D97-AF65-F5344CB8AC3E}">
        <p14:creationId xmlns:p14="http://schemas.microsoft.com/office/powerpoint/2010/main" val="1435882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21</a:t>
            </a:fld>
            <a:endParaRPr lang="zh-CN" altLang="en-US"/>
          </a:p>
        </p:txBody>
      </p:sp>
    </p:spTree>
    <p:extLst>
      <p:ext uri="{BB962C8B-B14F-4D97-AF65-F5344CB8AC3E}">
        <p14:creationId xmlns:p14="http://schemas.microsoft.com/office/powerpoint/2010/main" val="733991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22</a:t>
            </a:fld>
            <a:endParaRPr lang="zh-CN" altLang="en-US"/>
          </a:p>
        </p:txBody>
      </p:sp>
    </p:spTree>
    <p:extLst>
      <p:ext uri="{BB962C8B-B14F-4D97-AF65-F5344CB8AC3E}">
        <p14:creationId xmlns:p14="http://schemas.microsoft.com/office/powerpoint/2010/main" val="63804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a:t>
            </a:fld>
            <a:endParaRPr lang="zh-CN" altLang="en-US"/>
          </a:p>
        </p:txBody>
      </p:sp>
    </p:spTree>
    <p:extLst>
      <p:ext uri="{BB962C8B-B14F-4D97-AF65-F5344CB8AC3E}">
        <p14:creationId xmlns:p14="http://schemas.microsoft.com/office/powerpoint/2010/main" val="2764636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23</a:t>
            </a:fld>
            <a:endParaRPr lang="zh-CN" altLang="en-US"/>
          </a:p>
        </p:txBody>
      </p:sp>
    </p:spTree>
    <p:extLst>
      <p:ext uri="{BB962C8B-B14F-4D97-AF65-F5344CB8AC3E}">
        <p14:creationId xmlns:p14="http://schemas.microsoft.com/office/powerpoint/2010/main" val="2403158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24</a:t>
            </a:fld>
            <a:endParaRPr lang="zh-CN" altLang="en-US"/>
          </a:p>
        </p:txBody>
      </p:sp>
    </p:spTree>
    <p:extLst>
      <p:ext uri="{BB962C8B-B14F-4D97-AF65-F5344CB8AC3E}">
        <p14:creationId xmlns:p14="http://schemas.microsoft.com/office/powerpoint/2010/main" val="1892804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25</a:t>
            </a:fld>
            <a:endParaRPr lang="zh-CN" altLang="en-US"/>
          </a:p>
        </p:txBody>
      </p:sp>
    </p:spTree>
    <p:extLst>
      <p:ext uri="{BB962C8B-B14F-4D97-AF65-F5344CB8AC3E}">
        <p14:creationId xmlns:p14="http://schemas.microsoft.com/office/powerpoint/2010/main" val="1615266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26</a:t>
            </a:fld>
            <a:endParaRPr lang="zh-CN" altLang="en-US"/>
          </a:p>
        </p:txBody>
      </p:sp>
    </p:spTree>
    <p:extLst>
      <p:ext uri="{BB962C8B-B14F-4D97-AF65-F5344CB8AC3E}">
        <p14:creationId xmlns:p14="http://schemas.microsoft.com/office/powerpoint/2010/main" val="3429007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27</a:t>
            </a:fld>
            <a:endParaRPr lang="zh-CN" altLang="en-US"/>
          </a:p>
        </p:txBody>
      </p:sp>
    </p:spTree>
    <p:extLst>
      <p:ext uri="{BB962C8B-B14F-4D97-AF65-F5344CB8AC3E}">
        <p14:creationId xmlns:p14="http://schemas.microsoft.com/office/powerpoint/2010/main" val="2521185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28</a:t>
            </a:fld>
            <a:endParaRPr lang="zh-CN" altLang="en-US"/>
          </a:p>
        </p:txBody>
      </p:sp>
    </p:spTree>
    <p:extLst>
      <p:ext uri="{BB962C8B-B14F-4D97-AF65-F5344CB8AC3E}">
        <p14:creationId xmlns:p14="http://schemas.microsoft.com/office/powerpoint/2010/main" val="415984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29</a:t>
            </a:fld>
            <a:endParaRPr lang="zh-CN" altLang="en-US"/>
          </a:p>
        </p:txBody>
      </p:sp>
    </p:spTree>
    <p:extLst>
      <p:ext uri="{BB962C8B-B14F-4D97-AF65-F5344CB8AC3E}">
        <p14:creationId xmlns:p14="http://schemas.microsoft.com/office/powerpoint/2010/main" val="2102576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30</a:t>
            </a:fld>
            <a:endParaRPr lang="zh-CN" altLang="en-US"/>
          </a:p>
        </p:txBody>
      </p:sp>
    </p:spTree>
    <p:extLst>
      <p:ext uri="{BB962C8B-B14F-4D97-AF65-F5344CB8AC3E}">
        <p14:creationId xmlns:p14="http://schemas.microsoft.com/office/powerpoint/2010/main" val="3358959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31</a:t>
            </a:fld>
            <a:endParaRPr lang="zh-CN" altLang="en-US"/>
          </a:p>
        </p:txBody>
      </p:sp>
    </p:spTree>
    <p:extLst>
      <p:ext uri="{BB962C8B-B14F-4D97-AF65-F5344CB8AC3E}">
        <p14:creationId xmlns:p14="http://schemas.microsoft.com/office/powerpoint/2010/main" val="429233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32</a:t>
            </a:fld>
            <a:endParaRPr lang="zh-CN" altLang="en-US"/>
          </a:p>
        </p:txBody>
      </p:sp>
    </p:spTree>
    <p:extLst>
      <p:ext uri="{BB962C8B-B14F-4D97-AF65-F5344CB8AC3E}">
        <p14:creationId xmlns:p14="http://schemas.microsoft.com/office/powerpoint/2010/main" val="744872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a:t>
            </a:fld>
            <a:endParaRPr lang="zh-CN" altLang="en-US"/>
          </a:p>
        </p:txBody>
      </p:sp>
    </p:spTree>
    <p:extLst>
      <p:ext uri="{BB962C8B-B14F-4D97-AF65-F5344CB8AC3E}">
        <p14:creationId xmlns:p14="http://schemas.microsoft.com/office/powerpoint/2010/main" val="1578964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33</a:t>
            </a:fld>
            <a:endParaRPr lang="zh-CN" altLang="en-US"/>
          </a:p>
        </p:txBody>
      </p:sp>
    </p:spTree>
    <p:extLst>
      <p:ext uri="{BB962C8B-B14F-4D97-AF65-F5344CB8AC3E}">
        <p14:creationId xmlns:p14="http://schemas.microsoft.com/office/powerpoint/2010/main" val="3346562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34</a:t>
            </a:fld>
            <a:endParaRPr lang="zh-CN" altLang="en-US"/>
          </a:p>
        </p:txBody>
      </p:sp>
    </p:spTree>
    <p:extLst>
      <p:ext uri="{BB962C8B-B14F-4D97-AF65-F5344CB8AC3E}">
        <p14:creationId xmlns:p14="http://schemas.microsoft.com/office/powerpoint/2010/main" val="3138305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35</a:t>
            </a:fld>
            <a:endParaRPr lang="zh-CN" altLang="en-US"/>
          </a:p>
        </p:txBody>
      </p:sp>
    </p:spTree>
    <p:extLst>
      <p:ext uri="{BB962C8B-B14F-4D97-AF65-F5344CB8AC3E}">
        <p14:creationId xmlns:p14="http://schemas.microsoft.com/office/powerpoint/2010/main" val="142956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36</a:t>
            </a:fld>
            <a:endParaRPr lang="zh-CN" altLang="en-US"/>
          </a:p>
        </p:txBody>
      </p:sp>
    </p:spTree>
    <p:extLst>
      <p:ext uri="{BB962C8B-B14F-4D97-AF65-F5344CB8AC3E}">
        <p14:creationId xmlns:p14="http://schemas.microsoft.com/office/powerpoint/2010/main" val="2179492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37</a:t>
            </a:fld>
            <a:endParaRPr lang="zh-CN" altLang="en-US"/>
          </a:p>
        </p:txBody>
      </p:sp>
    </p:spTree>
    <p:extLst>
      <p:ext uri="{BB962C8B-B14F-4D97-AF65-F5344CB8AC3E}">
        <p14:creationId xmlns:p14="http://schemas.microsoft.com/office/powerpoint/2010/main" val="2226263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38</a:t>
            </a:fld>
            <a:endParaRPr lang="zh-CN" altLang="en-US"/>
          </a:p>
        </p:txBody>
      </p:sp>
    </p:spTree>
    <p:extLst>
      <p:ext uri="{BB962C8B-B14F-4D97-AF65-F5344CB8AC3E}">
        <p14:creationId xmlns:p14="http://schemas.microsoft.com/office/powerpoint/2010/main" val="1743587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39</a:t>
            </a:fld>
            <a:endParaRPr lang="zh-CN" altLang="en-US"/>
          </a:p>
        </p:txBody>
      </p:sp>
    </p:spTree>
    <p:extLst>
      <p:ext uri="{BB962C8B-B14F-4D97-AF65-F5344CB8AC3E}">
        <p14:creationId xmlns:p14="http://schemas.microsoft.com/office/powerpoint/2010/main" val="459803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40</a:t>
            </a:fld>
            <a:endParaRPr lang="zh-CN" altLang="en-US"/>
          </a:p>
        </p:txBody>
      </p:sp>
    </p:spTree>
    <p:extLst>
      <p:ext uri="{BB962C8B-B14F-4D97-AF65-F5344CB8AC3E}">
        <p14:creationId xmlns:p14="http://schemas.microsoft.com/office/powerpoint/2010/main" val="3804789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41</a:t>
            </a:fld>
            <a:endParaRPr lang="zh-CN" altLang="en-US"/>
          </a:p>
        </p:txBody>
      </p:sp>
    </p:spTree>
    <p:extLst>
      <p:ext uri="{BB962C8B-B14F-4D97-AF65-F5344CB8AC3E}">
        <p14:creationId xmlns:p14="http://schemas.microsoft.com/office/powerpoint/2010/main" val="1386282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42</a:t>
            </a:fld>
            <a:endParaRPr lang="zh-CN" altLang="en-US"/>
          </a:p>
        </p:txBody>
      </p:sp>
    </p:spTree>
    <p:extLst>
      <p:ext uri="{BB962C8B-B14F-4D97-AF65-F5344CB8AC3E}">
        <p14:creationId xmlns:p14="http://schemas.microsoft.com/office/powerpoint/2010/main" val="3738119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a:t>
            </a:fld>
            <a:endParaRPr lang="zh-CN" altLang="en-US"/>
          </a:p>
        </p:txBody>
      </p:sp>
    </p:spTree>
    <p:extLst>
      <p:ext uri="{BB962C8B-B14F-4D97-AF65-F5344CB8AC3E}">
        <p14:creationId xmlns:p14="http://schemas.microsoft.com/office/powerpoint/2010/main" val="2526455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43</a:t>
            </a:fld>
            <a:endParaRPr lang="zh-CN" altLang="en-US"/>
          </a:p>
        </p:txBody>
      </p:sp>
    </p:spTree>
    <p:extLst>
      <p:ext uri="{BB962C8B-B14F-4D97-AF65-F5344CB8AC3E}">
        <p14:creationId xmlns:p14="http://schemas.microsoft.com/office/powerpoint/2010/main" val="2671281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44</a:t>
            </a:fld>
            <a:endParaRPr lang="zh-CN" altLang="en-US"/>
          </a:p>
        </p:txBody>
      </p:sp>
    </p:spTree>
    <p:extLst>
      <p:ext uri="{BB962C8B-B14F-4D97-AF65-F5344CB8AC3E}">
        <p14:creationId xmlns:p14="http://schemas.microsoft.com/office/powerpoint/2010/main" val="3652890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45</a:t>
            </a:fld>
            <a:endParaRPr lang="zh-CN" altLang="en-US"/>
          </a:p>
        </p:txBody>
      </p:sp>
    </p:spTree>
    <p:extLst>
      <p:ext uri="{BB962C8B-B14F-4D97-AF65-F5344CB8AC3E}">
        <p14:creationId xmlns:p14="http://schemas.microsoft.com/office/powerpoint/2010/main" val="412085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46</a:t>
            </a:fld>
            <a:endParaRPr lang="zh-CN" altLang="en-US"/>
          </a:p>
        </p:txBody>
      </p:sp>
    </p:spTree>
    <p:extLst>
      <p:ext uri="{BB962C8B-B14F-4D97-AF65-F5344CB8AC3E}">
        <p14:creationId xmlns:p14="http://schemas.microsoft.com/office/powerpoint/2010/main" val="140311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47</a:t>
            </a:fld>
            <a:endParaRPr lang="zh-CN" altLang="en-US"/>
          </a:p>
        </p:txBody>
      </p:sp>
    </p:spTree>
    <p:extLst>
      <p:ext uri="{BB962C8B-B14F-4D97-AF65-F5344CB8AC3E}">
        <p14:creationId xmlns:p14="http://schemas.microsoft.com/office/powerpoint/2010/main" val="4187940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48</a:t>
            </a:fld>
            <a:endParaRPr lang="zh-CN" altLang="en-US"/>
          </a:p>
        </p:txBody>
      </p:sp>
    </p:spTree>
    <p:extLst>
      <p:ext uri="{BB962C8B-B14F-4D97-AF65-F5344CB8AC3E}">
        <p14:creationId xmlns:p14="http://schemas.microsoft.com/office/powerpoint/2010/main" val="2436274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49</a:t>
            </a:fld>
            <a:endParaRPr lang="zh-CN" altLang="en-US"/>
          </a:p>
        </p:txBody>
      </p:sp>
    </p:spTree>
    <p:extLst>
      <p:ext uri="{BB962C8B-B14F-4D97-AF65-F5344CB8AC3E}">
        <p14:creationId xmlns:p14="http://schemas.microsoft.com/office/powerpoint/2010/main" val="2736437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50</a:t>
            </a:fld>
            <a:endParaRPr lang="zh-CN" altLang="en-US"/>
          </a:p>
        </p:txBody>
      </p:sp>
    </p:spTree>
    <p:extLst>
      <p:ext uri="{BB962C8B-B14F-4D97-AF65-F5344CB8AC3E}">
        <p14:creationId xmlns:p14="http://schemas.microsoft.com/office/powerpoint/2010/main" val="4036321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51</a:t>
            </a:fld>
            <a:endParaRPr lang="zh-CN" altLang="en-US"/>
          </a:p>
        </p:txBody>
      </p:sp>
    </p:spTree>
    <p:extLst>
      <p:ext uri="{BB962C8B-B14F-4D97-AF65-F5344CB8AC3E}">
        <p14:creationId xmlns:p14="http://schemas.microsoft.com/office/powerpoint/2010/main" val="2127165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52</a:t>
            </a:fld>
            <a:endParaRPr lang="zh-CN" altLang="en-US"/>
          </a:p>
        </p:txBody>
      </p:sp>
    </p:spTree>
    <p:extLst>
      <p:ext uri="{BB962C8B-B14F-4D97-AF65-F5344CB8AC3E}">
        <p14:creationId xmlns:p14="http://schemas.microsoft.com/office/powerpoint/2010/main" val="4181235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a:t>
            </a:fld>
            <a:endParaRPr lang="zh-CN" altLang="en-US"/>
          </a:p>
        </p:txBody>
      </p:sp>
    </p:spTree>
    <p:extLst>
      <p:ext uri="{BB962C8B-B14F-4D97-AF65-F5344CB8AC3E}">
        <p14:creationId xmlns:p14="http://schemas.microsoft.com/office/powerpoint/2010/main" val="171309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8</a:t>
            </a:fld>
            <a:endParaRPr lang="zh-CN" altLang="en-US"/>
          </a:p>
        </p:txBody>
      </p:sp>
    </p:spTree>
    <p:extLst>
      <p:ext uri="{BB962C8B-B14F-4D97-AF65-F5344CB8AC3E}">
        <p14:creationId xmlns:p14="http://schemas.microsoft.com/office/powerpoint/2010/main" val="149692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9</a:t>
            </a:fld>
            <a:endParaRPr lang="zh-CN" altLang="en-US"/>
          </a:p>
        </p:txBody>
      </p:sp>
    </p:spTree>
    <p:extLst>
      <p:ext uri="{BB962C8B-B14F-4D97-AF65-F5344CB8AC3E}">
        <p14:creationId xmlns:p14="http://schemas.microsoft.com/office/powerpoint/2010/main" val="2625932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10</a:t>
            </a:fld>
            <a:endParaRPr lang="zh-CN" altLang="en-US"/>
          </a:p>
        </p:txBody>
      </p:sp>
    </p:spTree>
    <p:extLst>
      <p:ext uri="{BB962C8B-B14F-4D97-AF65-F5344CB8AC3E}">
        <p14:creationId xmlns:p14="http://schemas.microsoft.com/office/powerpoint/2010/main" val="2065200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11</a:t>
            </a:fld>
            <a:endParaRPr lang="zh-CN" altLang="en-US"/>
          </a:p>
        </p:txBody>
      </p:sp>
    </p:spTree>
    <p:extLst>
      <p:ext uri="{BB962C8B-B14F-4D97-AF65-F5344CB8AC3E}">
        <p14:creationId xmlns:p14="http://schemas.microsoft.com/office/powerpoint/2010/main" val="349337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9E9E9"/>
        </a:solidFill>
        <a:effectLst/>
      </p:bgPr>
    </p:bg>
    <p:spTree>
      <p:nvGrpSpPr>
        <p:cNvPr id="1" name=""/>
        <p:cNvGrpSpPr/>
        <p:nvPr/>
      </p:nvGrpSpPr>
      <p:grpSpPr>
        <a:xfrm>
          <a:off x="0" y="0"/>
          <a:ext cx="0" cy="0"/>
          <a:chOff x="0" y="0"/>
          <a:chExt cx="0" cy="0"/>
        </a:xfrm>
      </p:grpSpPr>
      <p:sp>
        <p:nvSpPr>
          <p:cNvPr id="3" name="矩形 2"/>
          <p:cNvSpPr/>
          <p:nvPr userDrawn="1"/>
        </p:nvSpPr>
        <p:spPr>
          <a:xfrm>
            <a:off x="425602" y="652450"/>
            <a:ext cx="11340795" cy="4876549"/>
          </a:xfrm>
          <a:prstGeom prst="rect">
            <a:avLst/>
          </a:prstGeom>
          <a:noFill/>
          <a:ln w="7620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rot="9861016" flipH="1">
            <a:off x="-2443125" y="4065941"/>
            <a:ext cx="8030020" cy="6922436"/>
            <a:chOff x="3241129" y="967902"/>
            <a:chExt cx="5709753" cy="4922199"/>
          </a:xfrm>
          <a:solidFill>
            <a:srgbClr val="E9E9E9"/>
          </a:solidFill>
        </p:grpSpPr>
        <p:grpSp>
          <p:nvGrpSpPr>
            <p:cNvPr id="5" name="组合 4"/>
            <p:cNvGrpSpPr/>
            <p:nvPr/>
          </p:nvGrpSpPr>
          <p:grpSpPr>
            <a:xfrm>
              <a:off x="3241129" y="967902"/>
              <a:ext cx="5709753" cy="4922199"/>
              <a:chOff x="3241126" y="967902"/>
              <a:chExt cx="5709748" cy="4922199"/>
            </a:xfrm>
            <a:grpFill/>
          </p:grpSpPr>
          <p:sp>
            <p:nvSpPr>
              <p:cNvPr id="8" name="等腰三角形 7"/>
              <p:cNvSpPr/>
              <p:nvPr/>
            </p:nvSpPr>
            <p:spPr>
              <a:xfrm>
                <a:off x="3241126" y="967902"/>
                <a:ext cx="5709747" cy="4922196"/>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矩形 11"/>
          <p:cNvSpPr/>
          <p:nvPr userDrawn="1"/>
        </p:nvSpPr>
        <p:spPr>
          <a:xfrm>
            <a:off x="-15754" y="-23111"/>
            <a:ext cx="12207754" cy="361483"/>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9861016" flipH="1">
            <a:off x="-2153422" y="4337089"/>
            <a:ext cx="7342026" cy="6329338"/>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97749335"/>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3" y="258233"/>
            <a:ext cx="5370495" cy="529569"/>
          </a:xfrm>
          <a:prstGeom prst="rect">
            <a:avLst/>
          </a:prstGeom>
          <a:ln w="12700" cmpd="sng">
            <a:solidFill>
              <a:schemeClr val="tx1"/>
            </a:solidFill>
          </a:ln>
        </p:spPr>
        <p:txBody>
          <a:bodyPr vert="horz" anchor="ctr"/>
          <a:lstStyle>
            <a:lvl1pPr marL="0" indent="0" algn="l">
              <a:buNone/>
              <a:defRPr sz="2400" b="1">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Microsoft YaHei" charset="0"/>
                <a:ea typeface="Microsoft YaHei" charset="0"/>
                <a:cs typeface="Microsoft YaHei"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7" y="5989475"/>
            <a:ext cx="2272223" cy="533400"/>
          </a:xfrm>
          <a:prstGeom prst="rect">
            <a:avLst/>
          </a:prstGeom>
        </p:spPr>
        <p:txBody>
          <a:bodyPr vert="horz" anchor="ctr"/>
          <a:lstStyle>
            <a:lvl1pPr marL="0" indent="0" algn="ctr">
              <a:buNone/>
              <a:defRPr sz="1600" b="1">
                <a:latin typeface="Microsoft YaHei" charset="0"/>
                <a:ea typeface="Microsoft YaHei" charset="0"/>
                <a:cs typeface="Microsoft YaHei"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smtClean="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smtClean="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smtClean="0">
                <a:solidFill>
                  <a:srgbClr val="FFFFFF"/>
                </a:solidFill>
                <a:latin typeface="Segoe UI Light"/>
                <a:ea typeface="微软雅黑"/>
                <a:cs typeface="Segoe UI Light"/>
              </a:rPr>
              <a:t>标注</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smtClean="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行距</a:t>
            </a: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声明</a:t>
            </a:r>
            <a:endParaRPr lang="en-US" altLang="zh-CN" sz="1400" dirty="0" smtClean="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smtClean="0">
                <a:solidFill>
                  <a:srgbClr val="FFFFFF"/>
                </a:solidFill>
                <a:latin typeface="Segoe UI Light"/>
                <a:ea typeface="微软雅黑"/>
                <a:cs typeface="Segoe UI Light"/>
              </a:rPr>
              <a:t>英文 </a:t>
            </a:r>
            <a:r>
              <a:rPr lang="is-IS" altLang="zh-CN" sz="1400" dirty="0">
                <a:solidFill>
                  <a:srgbClr val="FFFFFF"/>
                </a:solidFill>
                <a:latin typeface="Segoe UI Light"/>
                <a:cs typeface="Segoe UI Light"/>
              </a:rPr>
              <a:t>Microsoft YaHei</a:t>
            </a:r>
            <a:endParaRPr lang="zh-CN" altLang="en-US" sz="1400" dirty="0">
              <a:solidFill>
                <a:srgbClr val="FFFFFF"/>
              </a:solidFill>
              <a:latin typeface="Segoe UI Light"/>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中文 微软雅黑</a:t>
            </a: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正文 </a:t>
            </a:r>
            <a:r>
              <a:rPr lang="en-US" altLang="zh-CN" sz="1400" dirty="0" smtClean="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en-US" altLang="zh-CN" sz="1400" dirty="0" err="1" smtClean="0">
                <a:solidFill>
                  <a:srgbClr val="FFFFFF"/>
                </a:solidFill>
                <a:latin typeface="Segoe UI Light"/>
                <a:ea typeface="微软雅黑"/>
                <a:cs typeface="Segoe UI Light"/>
              </a:rPr>
              <a:t>cn.bing.com</a:t>
            </a:r>
            <a:endParaRPr lang="zh-CN" altLang="en-US" sz="1400" dirty="0" smtClean="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smtClean="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不得被全部或部分的复制、传播、销售，否则将承担法律责任。</a:t>
            </a:r>
            <a:endPar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smtClean="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smtClean="0">
                <a:solidFill>
                  <a:srgbClr val="000000"/>
                </a:solidFill>
                <a:latin typeface="Century Gothic"/>
                <a:ea typeface="微软雅黑" charset="0"/>
              </a:rPr>
              <a:t>点击</a:t>
            </a:r>
            <a:r>
              <a:rPr kumimoji="1" lang="en-US" altLang="zh-CN" sz="1333" dirty="0" smtClean="0">
                <a:solidFill>
                  <a:srgbClr val="000000"/>
                </a:solidFill>
                <a:latin typeface="Segoe UI Light" charset="0"/>
                <a:ea typeface="Segoe UI Light" charset="0"/>
                <a:cs typeface="Segoe UI Light" charset="0"/>
              </a:rPr>
              <a:t>Logo</a:t>
            </a:r>
            <a:r>
              <a:rPr kumimoji="1" lang="zh-CN" altLang="en-US" sz="1333" dirty="0" smtClean="0">
                <a:solidFill>
                  <a:srgbClr val="000000"/>
                </a:solidFill>
                <a:latin typeface="Century Gothic"/>
                <a:ea typeface="微软雅黑" charset="0"/>
              </a:rPr>
              <a:t>获取更多优质模板（放映模式）</a:t>
            </a:r>
            <a:endParaRPr kumimoji="1" lang="zh-CN" altLang="en-US" sz="1333" dirty="0">
              <a:solidFill>
                <a:srgbClr val="000000"/>
              </a:solidFill>
              <a:latin typeface="Century Gothic"/>
              <a:ea typeface="微软雅黑" charset="0"/>
            </a:endParaRP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1A9895"/>
        </a:solidFill>
        <a:effectLst/>
      </p:bgPr>
    </p:bg>
    <p:spTree>
      <p:nvGrpSpPr>
        <p:cNvPr id="1" name=""/>
        <p:cNvGrpSpPr/>
        <p:nvPr/>
      </p:nvGrpSpPr>
      <p:grpSpPr>
        <a:xfrm>
          <a:off x="0" y="0"/>
          <a:ext cx="0" cy="0"/>
          <a:chOff x="0" y="0"/>
          <a:chExt cx="0" cy="0"/>
        </a:xfrm>
      </p:grpSpPr>
      <p:grpSp>
        <p:nvGrpSpPr>
          <p:cNvPr id="27" name="组合 26"/>
          <p:cNvGrpSpPr/>
          <p:nvPr userDrawn="1"/>
        </p:nvGrpSpPr>
        <p:grpSpPr>
          <a:xfrm rot="693700">
            <a:off x="6432728" y="-2025321"/>
            <a:ext cx="7510760" cy="6474794"/>
            <a:chOff x="3241129" y="967902"/>
            <a:chExt cx="5709753" cy="4922199"/>
          </a:xfrm>
        </p:grpSpPr>
        <p:grpSp>
          <p:nvGrpSpPr>
            <p:cNvPr id="28" name="组合 27"/>
            <p:cNvGrpSpPr/>
            <p:nvPr/>
          </p:nvGrpSpPr>
          <p:grpSpPr>
            <a:xfrm>
              <a:off x="3241129" y="967902"/>
              <a:ext cx="5709753" cy="4922199"/>
              <a:chOff x="3241126" y="967902"/>
              <a:chExt cx="5709748" cy="4922199"/>
            </a:xfrm>
          </p:grpSpPr>
          <p:sp>
            <p:nvSpPr>
              <p:cNvPr id="31" name="等腰三角形 30"/>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1"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2" name="组合 41"/>
          <p:cNvGrpSpPr/>
          <p:nvPr userDrawn="1"/>
        </p:nvGrpSpPr>
        <p:grpSpPr>
          <a:xfrm rot="2715711">
            <a:off x="-1269661" y="5733927"/>
            <a:ext cx="3282274" cy="2829546"/>
            <a:chOff x="3241129" y="967902"/>
            <a:chExt cx="5709753" cy="4922199"/>
          </a:xfrm>
        </p:grpSpPr>
        <p:grpSp>
          <p:nvGrpSpPr>
            <p:cNvPr id="43" name="组合 42"/>
            <p:cNvGrpSpPr/>
            <p:nvPr/>
          </p:nvGrpSpPr>
          <p:grpSpPr>
            <a:xfrm>
              <a:off x="3241129" y="967902"/>
              <a:ext cx="5709753" cy="4922199"/>
              <a:chOff x="3241126" y="967902"/>
              <a:chExt cx="5709748" cy="4922199"/>
            </a:xfrm>
          </p:grpSpPr>
          <p:sp>
            <p:nvSpPr>
              <p:cNvPr id="46" name="等腰三角形 45"/>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a:stCxn id="46"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等腰三角形 43"/>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103318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rgbClr val="E9E9E9"/>
        </a:solidFill>
        <a:effectLst/>
      </p:bgPr>
    </p:bg>
    <p:spTree>
      <p:nvGrpSpPr>
        <p:cNvPr id="1" name=""/>
        <p:cNvGrpSpPr/>
        <p:nvPr/>
      </p:nvGrpSpPr>
      <p:grpSpPr>
        <a:xfrm>
          <a:off x="0" y="0"/>
          <a:ext cx="0" cy="0"/>
          <a:chOff x="0" y="0"/>
          <a:chExt cx="0" cy="0"/>
        </a:xfrm>
      </p:grpSpPr>
      <p:sp>
        <p:nvSpPr>
          <p:cNvPr id="4" name="任意多边形 3"/>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flipH="1" flipV="1">
            <a:off x="-27998" y="6684266"/>
            <a:ext cx="12207852" cy="196846"/>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468101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1918468" flipH="1">
            <a:off x="149489" y="1935213"/>
            <a:ext cx="6105388" cy="526327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352201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1A9895"/>
        </a:solidFill>
        <a:effectLst/>
      </p:bgPr>
    </p:bg>
    <p:spTree>
      <p:nvGrpSpPr>
        <p:cNvPr id="1" name=""/>
        <p:cNvGrpSpPr/>
        <p:nvPr/>
      </p:nvGrpSpPr>
      <p:grpSpPr>
        <a:xfrm>
          <a:off x="0" y="0"/>
          <a:ext cx="0" cy="0"/>
          <a:chOff x="0" y="0"/>
          <a:chExt cx="0" cy="0"/>
        </a:xfrm>
      </p:grpSpPr>
      <p:grpSp>
        <p:nvGrpSpPr>
          <p:cNvPr id="4" name="组合 3"/>
          <p:cNvGrpSpPr/>
          <p:nvPr userDrawn="1"/>
        </p:nvGrpSpPr>
        <p:grpSpPr>
          <a:xfrm rot="2835027" flipH="1">
            <a:off x="7909724" y="2222235"/>
            <a:ext cx="6126790" cy="5281720"/>
            <a:chOff x="3241129" y="967902"/>
            <a:chExt cx="5709753" cy="4922199"/>
          </a:xfrm>
        </p:grpSpPr>
        <p:grpSp>
          <p:nvGrpSpPr>
            <p:cNvPr id="5" name="组合 4"/>
            <p:cNvGrpSpPr/>
            <p:nvPr/>
          </p:nvGrpSpPr>
          <p:grpSpPr>
            <a:xfrm>
              <a:off x="3241129" y="967902"/>
              <a:ext cx="5709753" cy="4922199"/>
              <a:chOff x="3241126" y="967902"/>
              <a:chExt cx="5709748" cy="4922199"/>
            </a:xfrm>
          </p:grpSpPr>
          <p:sp>
            <p:nvSpPr>
              <p:cNvPr id="8" name="等腰三角形 7"/>
              <p:cNvSpPr/>
              <p:nvPr/>
            </p:nvSpPr>
            <p:spPr>
              <a:xfrm>
                <a:off x="3241126" y="967902"/>
                <a:ext cx="5709747" cy="4922196"/>
              </a:xfrm>
              <a:prstGeom prst="triangle">
                <a:avLst/>
              </a:prstGeom>
              <a:no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64723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rgbClr val="E9E9E9"/>
        </a:solidFill>
        <a:effectLst/>
      </p:bgPr>
    </p:bg>
    <p:spTree>
      <p:nvGrpSpPr>
        <p:cNvPr id="1" name=""/>
        <p:cNvGrpSpPr/>
        <p:nvPr/>
      </p:nvGrpSpPr>
      <p:grpSpPr>
        <a:xfrm>
          <a:off x="0" y="0"/>
          <a:ext cx="0" cy="0"/>
          <a:chOff x="0" y="0"/>
          <a:chExt cx="0" cy="0"/>
        </a:xfrm>
      </p:grpSpPr>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userDrawn="1"/>
        </p:nvGrpSpPr>
        <p:grpSpPr>
          <a:xfrm rot="919184">
            <a:off x="8321907" y="3118231"/>
            <a:ext cx="5144678" cy="5967820"/>
            <a:chOff x="9070882" y="2865798"/>
            <a:chExt cx="6044162" cy="7011222"/>
          </a:xfrm>
        </p:grpSpPr>
        <p:grpSp>
          <p:nvGrpSpPr>
            <p:cNvPr id="37" name="组合 36"/>
            <p:cNvGrpSpPr/>
            <p:nvPr userDrawn="1"/>
          </p:nvGrpSpPr>
          <p:grpSpPr>
            <a:xfrm rot="14089817" flipH="1">
              <a:off x="8587352" y="3349328"/>
              <a:ext cx="7011222" cy="6044162"/>
              <a:chOff x="3241129" y="967902"/>
              <a:chExt cx="5709753" cy="4922199"/>
            </a:xfrm>
            <a:solidFill>
              <a:srgbClr val="E9E9E9"/>
            </a:solidFill>
          </p:grpSpPr>
          <p:grpSp>
            <p:nvGrpSpPr>
              <p:cNvPr id="46" name="组合 45"/>
              <p:cNvGrpSpPr/>
              <p:nvPr/>
            </p:nvGrpSpPr>
            <p:grpSpPr>
              <a:xfrm>
                <a:off x="3241129" y="967902"/>
                <a:ext cx="5709753" cy="4922199"/>
                <a:chOff x="3241126" y="967902"/>
                <a:chExt cx="5709748" cy="4922199"/>
              </a:xfrm>
              <a:grpFill/>
            </p:grpSpPr>
            <p:sp>
              <p:nvSpPr>
                <p:cNvPr id="49" name="等腰三角形 48"/>
                <p:cNvSpPr/>
                <p:nvPr/>
              </p:nvSpPr>
              <p:spPr>
                <a:xfrm>
                  <a:off x="3241126" y="967902"/>
                  <a:ext cx="5709747" cy="4922196"/>
                </a:xfrm>
                <a:prstGeom prst="triangle">
                  <a:avLst/>
                </a:prstGeom>
                <a:grpFill/>
                <a:ln w="57150">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49" idx="0"/>
                </p:cNvCxnSpPr>
                <p:nvPr/>
              </p:nvCxnSpPr>
              <p:spPr>
                <a:xfrm rot="11303420" flipH="1" flipV="1">
                  <a:off x="5858688" y="985309"/>
                  <a:ext cx="474623" cy="3217900"/>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6093606" y="4240456"/>
                  <a:ext cx="2857268" cy="1649645"/>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3241127" y="4236312"/>
                  <a:ext cx="2864445" cy="1653789"/>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grpSp>
          <p:sp>
            <p:nvSpPr>
              <p:cNvPr id="47" name="等腰三角形 46"/>
              <p:cNvSpPr/>
              <p:nvPr/>
            </p:nvSpPr>
            <p:spPr>
              <a:xfrm>
                <a:off x="5353054" y="4334047"/>
                <a:ext cx="1485901" cy="451940"/>
              </a:xfrm>
              <a:prstGeom prst="triangle">
                <a:avLst/>
              </a:pr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8" name="组合 37"/>
            <p:cNvGrpSpPr/>
            <p:nvPr userDrawn="1"/>
          </p:nvGrpSpPr>
          <p:grpSpPr>
            <a:xfrm rot="14089817" flipH="1">
              <a:off x="9139304" y="3647796"/>
              <a:ext cx="6105388" cy="5263270"/>
              <a:chOff x="3241129" y="967902"/>
              <a:chExt cx="5709753" cy="4922199"/>
            </a:xfrm>
          </p:grpSpPr>
          <p:grpSp>
            <p:nvGrpSpPr>
              <p:cNvPr id="39" name="组合 38"/>
              <p:cNvGrpSpPr/>
              <p:nvPr/>
            </p:nvGrpSpPr>
            <p:grpSpPr>
              <a:xfrm>
                <a:off x="3241129" y="967902"/>
                <a:ext cx="5709753" cy="4922199"/>
                <a:chOff x="3241126" y="967902"/>
                <a:chExt cx="5709748" cy="4922199"/>
              </a:xfrm>
            </p:grpSpPr>
            <p:sp>
              <p:nvSpPr>
                <p:cNvPr id="42" name="等腰三角形 4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0" name="等腰三角形 3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205835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E9E9E9"/>
        </a:solidFill>
        <a:effectLst/>
      </p:bgPr>
    </p:bg>
    <p:spTree>
      <p:nvGrpSpPr>
        <p:cNvPr id="1" name=""/>
        <p:cNvGrpSpPr/>
        <p:nvPr/>
      </p:nvGrpSpPr>
      <p:grpSpPr>
        <a:xfrm>
          <a:off x="0" y="0"/>
          <a:ext cx="0" cy="0"/>
          <a:chOff x="0" y="0"/>
          <a:chExt cx="0" cy="0"/>
        </a:xfrm>
      </p:grpSpPr>
      <p:sp>
        <p:nvSpPr>
          <p:cNvPr id="2" name="任意多边形 1"/>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5754" y="1968500"/>
            <a:ext cx="12207754" cy="4889500"/>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73567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20443394" flipH="1">
            <a:off x="10270041" y="6281722"/>
            <a:ext cx="1340530" cy="115563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p:cNvGrpSpPr/>
          <p:nvPr userDrawn="1"/>
        </p:nvGrpSpPr>
        <p:grpSpPr>
          <a:xfrm rot="10112288" flipH="1">
            <a:off x="7888544" y="6369972"/>
            <a:ext cx="2624388" cy="2262404"/>
            <a:chOff x="3241129" y="967902"/>
            <a:chExt cx="5709753" cy="4922199"/>
          </a:xfrm>
        </p:grpSpPr>
        <p:grpSp>
          <p:nvGrpSpPr>
            <p:cNvPr id="13" name="组合 12"/>
            <p:cNvGrpSpPr/>
            <p:nvPr/>
          </p:nvGrpSpPr>
          <p:grpSpPr>
            <a:xfrm>
              <a:off x="3241129" y="967902"/>
              <a:ext cx="5709753" cy="4922199"/>
              <a:chOff x="3241126" y="967902"/>
              <a:chExt cx="5709748" cy="4922199"/>
            </a:xfrm>
          </p:grpSpPr>
          <p:sp>
            <p:nvSpPr>
              <p:cNvPr id="16" name="等腰三角形 1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14" name="等腰三角形 1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8" name="组合 27"/>
          <p:cNvGrpSpPr/>
          <p:nvPr userDrawn="1"/>
        </p:nvGrpSpPr>
        <p:grpSpPr>
          <a:xfrm rot="15049008" flipH="1">
            <a:off x="10826390" y="5159471"/>
            <a:ext cx="1055224" cy="909676"/>
            <a:chOff x="3241129" y="967902"/>
            <a:chExt cx="5709753" cy="4922199"/>
          </a:xfrm>
        </p:grpSpPr>
        <p:grpSp>
          <p:nvGrpSpPr>
            <p:cNvPr id="29" name="组合 28"/>
            <p:cNvGrpSpPr/>
            <p:nvPr/>
          </p:nvGrpSpPr>
          <p:grpSpPr>
            <a:xfrm>
              <a:off x="3241129" y="967902"/>
              <a:ext cx="5709753" cy="4922199"/>
              <a:chOff x="3241126" y="967902"/>
              <a:chExt cx="5709748" cy="4922199"/>
            </a:xfrm>
          </p:grpSpPr>
          <p:sp>
            <p:nvSpPr>
              <p:cNvPr id="32" name="等腰三角形 3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3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30" name="等腰三角形 2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954837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E9E9E9"/>
        </a:solidFill>
        <a:effectLst/>
      </p:bgPr>
    </p:bg>
    <p:spTree>
      <p:nvGrpSpPr>
        <p:cNvPr id="1" name=""/>
        <p:cNvGrpSpPr/>
        <p:nvPr/>
      </p:nvGrpSpPr>
      <p:grpSpPr>
        <a:xfrm>
          <a:off x="0" y="0"/>
          <a:ext cx="0" cy="0"/>
          <a:chOff x="0" y="0"/>
          <a:chExt cx="0" cy="0"/>
        </a:xfrm>
      </p:grpSpPr>
      <p:grpSp>
        <p:nvGrpSpPr>
          <p:cNvPr id="2" name="组合 1"/>
          <p:cNvGrpSpPr/>
          <p:nvPr userDrawn="1"/>
        </p:nvGrpSpPr>
        <p:grpSpPr>
          <a:xfrm rot="10800000" flipH="1">
            <a:off x="3043306" y="889732"/>
            <a:ext cx="6105388" cy="5263270"/>
            <a:chOff x="3241129" y="967902"/>
            <a:chExt cx="5709753" cy="4922199"/>
          </a:xfrm>
        </p:grpSpPr>
        <p:grpSp>
          <p:nvGrpSpPr>
            <p:cNvPr id="3" name="组合 2"/>
            <p:cNvGrpSpPr/>
            <p:nvPr/>
          </p:nvGrpSpPr>
          <p:grpSpPr>
            <a:xfrm>
              <a:off x="3241129" y="967902"/>
              <a:ext cx="5709753" cy="4922199"/>
              <a:chOff x="3241126" y="967902"/>
              <a:chExt cx="5709748" cy="4922199"/>
            </a:xfrm>
          </p:grpSpPr>
          <p:sp>
            <p:nvSpPr>
              <p:cNvPr id="6" name="等腰三角形 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 name="等腰三角形 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 fmla="*/ 123324 w 742950"/>
                <a:gd name="connsiteY0" fmla="*/ 432689 h 451940"/>
                <a:gd name="connsiteX1" fmla="*/ 0 w 742950"/>
                <a:gd name="connsiteY1" fmla="*/ 0 h 451940"/>
                <a:gd name="connsiteX2" fmla="*/ 742950 w 742950"/>
                <a:gd name="connsiteY2" fmla="*/ 451940 h 451940"/>
                <a:gd name="connsiteX3" fmla="*/ 123324 w 742950"/>
                <a:gd name="connsiteY3" fmla="*/ 432689 h 451940"/>
              </a:gdLst>
              <a:ahLst/>
              <a:cxnLst>
                <a:cxn ang="0">
                  <a:pos x="connsiteX0" y="connsiteY0"/>
                </a:cxn>
                <a:cxn ang="0">
                  <a:pos x="connsiteX1" y="connsiteY1"/>
                </a:cxn>
                <a:cxn ang="0">
                  <a:pos x="connsiteX2" y="connsiteY2"/>
                </a:cxn>
                <a:cxn ang="0">
                  <a:pos x="connsiteX3" y="connsiteY3"/>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985266817"/>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79" r:id="rId1"/>
    <p:sldLayoutId id="2147483678" r:id="rId2"/>
    <p:sldLayoutId id="2147483683" r:id="rId3"/>
    <p:sldLayoutId id="2147483684" r:id="rId4"/>
    <p:sldLayoutId id="2147483680" r:id="rId5"/>
    <p:sldLayoutId id="2147483685" r:id="rId6"/>
    <p:sldLayoutId id="2147483681" r:id="rId7"/>
    <p:sldLayoutId id="2147483686" r:id="rId8"/>
    <p:sldLayoutId id="2147483682" r:id="rId9"/>
    <p:sldLayoutId id="2147483662" r:id="rId10"/>
    <p:sldLayoutId id="2147483664" r:id="rId11"/>
    <p:sldLayoutId id="2147483663"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5.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office.msn.com.cn/" TargetMode="External"/><Relationship Id="rId7"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office.msn.com.cn/" TargetMode="External"/><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pn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5.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png"/><Relationship Id="rId4" Type="http://schemas.openxmlformats.org/officeDocument/2006/relationships/hyperlink" Target="http://office.msn.com.c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office.msn.com.cn/" TargetMode="External"/><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37" name="矩形 36"/>
          <p:cNvSpPr/>
          <p:nvPr/>
        </p:nvSpPr>
        <p:spPr>
          <a:xfrm>
            <a:off x="425602" y="1063369"/>
            <a:ext cx="9842343" cy="2162783"/>
          </a:xfrm>
          <a:prstGeom prst="rect">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1634" y="1359930"/>
            <a:ext cx="9036566" cy="1569660"/>
          </a:xfrm>
          <a:prstGeom prst="rect">
            <a:avLst/>
          </a:prstGeom>
        </p:spPr>
        <p:txBody>
          <a:bodyPr wrap="square">
            <a:spAutoFit/>
          </a:bodyPr>
          <a:lstStyle/>
          <a:p>
            <a:r>
              <a:rPr lang="zh-CN" altLang="en-US" sz="4800" b="1" dirty="0">
                <a:solidFill>
                  <a:schemeClr val="bg1"/>
                </a:solidFill>
              </a:rPr>
              <a:t>含球形孔洞单晶立方碳化</a:t>
            </a:r>
            <a:r>
              <a:rPr lang="zh-CN" altLang="en-US" sz="4800" b="1" dirty="0" smtClean="0">
                <a:solidFill>
                  <a:schemeClr val="bg1"/>
                </a:solidFill>
              </a:rPr>
              <a:t>硅</a:t>
            </a:r>
            <a:r>
              <a:rPr lang="en-US" altLang="zh-CN" sz="4800" b="1" dirty="0" smtClean="0">
                <a:solidFill>
                  <a:schemeClr val="bg1"/>
                </a:solidFill>
              </a:rPr>
              <a:t>(</a:t>
            </a:r>
            <a:r>
              <a:rPr lang="en-US" altLang="zh-CN" sz="4800" b="1" dirty="0">
                <a:solidFill>
                  <a:schemeClr val="bg1"/>
                </a:solidFill>
              </a:rPr>
              <a:t>3C-SIC</a:t>
            </a:r>
            <a:r>
              <a:rPr lang="en-US" altLang="zh-CN" sz="4800" b="1" dirty="0" smtClean="0">
                <a:solidFill>
                  <a:schemeClr val="bg1"/>
                </a:solidFill>
              </a:rPr>
              <a:t>)</a:t>
            </a:r>
            <a:r>
              <a:rPr lang="zh-CN" altLang="en-US" sz="4800" b="1" dirty="0" smtClean="0">
                <a:solidFill>
                  <a:schemeClr val="bg1"/>
                </a:solidFill>
              </a:rPr>
              <a:t>纳米</a:t>
            </a:r>
            <a:r>
              <a:rPr lang="zh-CN" altLang="en-US" sz="4800" b="1" dirty="0">
                <a:solidFill>
                  <a:schemeClr val="bg1"/>
                </a:solidFill>
              </a:rPr>
              <a:t>压痕的分子动力学模拟 </a:t>
            </a:r>
          </a:p>
        </p:txBody>
      </p:sp>
      <p:sp>
        <p:nvSpPr>
          <p:cNvPr id="39" name="矩形 38"/>
          <p:cNvSpPr/>
          <p:nvPr/>
        </p:nvSpPr>
        <p:spPr>
          <a:xfrm>
            <a:off x="9344694" y="5597666"/>
            <a:ext cx="2421704" cy="646331"/>
          </a:xfrm>
          <a:prstGeom prst="rect">
            <a:avLst/>
          </a:prstGeom>
        </p:spPr>
        <p:txBody>
          <a:bodyPr wrap="square">
            <a:spAutoFit/>
          </a:bodyPr>
          <a:lstStyle/>
          <a:p>
            <a:r>
              <a:rPr lang="zh-CN" altLang="en-US" dirty="0"/>
              <a:t>指导</a:t>
            </a:r>
            <a:r>
              <a:rPr lang="zh-CN" altLang="en-US" dirty="0" smtClean="0"/>
              <a:t>老师：皮文丽</a:t>
            </a:r>
            <a:endParaRPr lang="en-US" altLang="zh-CN" dirty="0" smtClean="0"/>
          </a:p>
          <a:p>
            <a:r>
              <a:rPr lang="zh-CN" altLang="en-US" dirty="0" smtClean="0"/>
              <a:t>报告人：王静</a:t>
            </a:r>
            <a:endParaRPr lang="en-US" altLang="zh-CN" dirty="0"/>
          </a:p>
        </p:txBody>
      </p:sp>
      <p:pic>
        <p:nvPicPr>
          <p:cNvPr id="41" name="图片 4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4="http://schemas.microsoft.com/office/powerpoint/2010/main">
    <mc:Choice Requires="p14">
      <p:transition spd="slow" p14:dur="1600" advTm="11618">
        <p:blinds dir="vert"/>
      </p:transition>
    </mc:Choice>
    <mc:Fallback xmlns="">
      <p:transition spd="slow" advTm="11618">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7564108" y="1430837"/>
            <a:ext cx="6906126" cy="6901371"/>
          </a:xfrm>
          <a:prstGeom prst="ellipse">
            <a:avLst/>
          </a:prstGeom>
          <a:noFill/>
          <a:ln w="76200">
            <a:solidFill>
              <a:srgbClr val="83D9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85794" y="402923"/>
            <a:ext cx="1030974" cy="707886"/>
          </a:xfrm>
          <a:prstGeom prst="rect">
            <a:avLst/>
          </a:prstGeom>
          <a:noFill/>
        </p:spPr>
        <p:txBody>
          <a:bodyPr wrap="square" rtlCol="0">
            <a:spAutoFit/>
          </a:bodyPr>
          <a:lstStyle/>
          <a:p>
            <a:r>
              <a:rPr lang="en-US" altLang="zh-CN" sz="4000" b="1" u="sng" dirty="0" smtClean="0">
                <a:solidFill>
                  <a:srgbClr val="1A9895"/>
                </a:solidFill>
              </a:rPr>
              <a:t>1</a:t>
            </a:r>
            <a:r>
              <a:rPr lang="en-US" altLang="zh-CN" sz="4000" b="1" u="sng" dirty="0">
                <a:solidFill>
                  <a:srgbClr val="1A9895"/>
                </a:solidFill>
              </a:rPr>
              <a:t>.</a:t>
            </a:r>
            <a:r>
              <a:rPr lang="en-US" altLang="zh-CN" sz="4000" b="1" u="sng" dirty="0" smtClean="0">
                <a:solidFill>
                  <a:srgbClr val="1A9895"/>
                </a:solidFill>
              </a:rPr>
              <a:t>4</a:t>
            </a:r>
            <a:endParaRPr lang="zh-CN" altLang="en-US" sz="4000" u="sng" dirty="0">
              <a:solidFill>
                <a:srgbClr val="1A9895"/>
              </a:solidFill>
            </a:endParaRPr>
          </a:p>
        </p:txBody>
      </p:sp>
      <p:sp>
        <p:nvSpPr>
          <p:cNvPr id="3" name="矩形 2"/>
          <p:cNvSpPr/>
          <p:nvPr/>
        </p:nvSpPr>
        <p:spPr>
          <a:xfrm>
            <a:off x="1651000" y="618366"/>
            <a:ext cx="2415674" cy="369332"/>
          </a:xfrm>
          <a:prstGeom prst="rect">
            <a:avLst/>
          </a:prstGeom>
        </p:spPr>
        <p:txBody>
          <a:bodyPr wrap="square">
            <a:spAutoFit/>
          </a:bodyPr>
          <a:lstStyle/>
          <a:p>
            <a:r>
              <a:rPr lang="zh-CN" altLang="zh-CN" b="1" dirty="0" smtClean="0"/>
              <a:t>单晶</a:t>
            </a:r>
            <a:r>
              <a:rPr lang="zh-CN" altLang="zh-CN" b="1" dirty="0"/>
              <a:t>碳化硅中的位错</a:t>
            </a:r>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6" name="矩形 5"/>
          <p:cNvSpPr/>
          <p:nvPr/>
        </p:nvSpPr>
        <p:spPr>
          <a:xfrm>
            <a:off x="785794" y="1470631"/>
            <a:ext cx="10980603" cy="3477875"/>
          </a:xfrm>
          <a:prstGeom prst="rect">
            <a:avLst/>
          </a:prstGeom>
        </p:spPr>
        <p:txBody>
          <a:bodyPr wrap="square">
            <a:spAutoFit/>
          </a:bodyPr>
          <a:lstStyle/>
          <a:p>
            <a:r>
              <a:rPr lang="zh-CN" altLang="zh-CN" sz="2000" dirty="0" smtClean="0"/>
              <a:t>位错</a:t>
            </a:r>
            <a:r>
              <a:rPr lang="zh-CN" altLang="zh-CN" sz="2000" dirty="0"/>
              <a:t>的生成可能会导致应变硬化现象。应变硬化现象是指，在实际生活中，随着晶体的逐渐变形，晶体对塑性变形的抵抗性也越来越强。而要使晶体产生塑性变形，又必须不断施加外应力</a:t>
            </a:r>
            <a:r>
              <a:rPr lang="zh-CN" altLang="zh-CN" sz="2000" dirty="0" smtClean="0"/>
              <a:t>。</a:t>
            </a:r>
            <a:endParaRPr lang="en-US" altLang="zh-CN" sz="2000" dirty="0" smtClean="0"/>
          </a:p>
          <a:p>
            <a:endParaRPr lang="en-US" altLang="zh-CN" sz="2000" dirty="0" smtClean="0"/>
          </a:p>
          <a:p>
            <a:endParaRPr lang="en-US" altLang="zh-CN" sz="2000" dirty="0"/>
          </a:p>
          <a:p>
            <a:endParaRPr lang="en-US" altLang="zh-CN" sz="2000" dirty="0" smtClean="0"/>
          </a:p>
          <a:p>
            <a:r>
              <a:rPr lang="zh-CN" altLang="zh-CN" sz="2000" dirty="0" smtClean="0"/>
              <a:t>应变硬化</a:t>
            </a:r>
            <a:r>
              <a:rPr lang="zh-CN" altLang="zh-CN" sz="2000" dirty="0"/>
              <a:t>的现象即是随着晶体变形量的增加，其抵抗变形的能力也同时增加的一种</a:t>
            </a:r>
            <a:r>
              <a:rPr lang="zh-CN" altLang="zh-CN" sz="2000" dirty="0" smtClean="0"/>
              <a:t>现象。</a:t>
            </a:r>
            <a:endParaRPr lang="en-US" altLang="zh-CN" sz="2000" dirty="0" smtClean="0"/>
          </a:p>
          <a:p>
            <a:endParaRPr lang="en-US" altLang="zh-CN" sz="2000" dirty="0"/>
          </a:p>
          <a:p>
            <a:endParaRPr lang="en-US" altLang="zh-CN" sz="2000" dirty="0" smtClean="0"/>
          </a:p>
          <a:p>
            <a:r>
              <a:rPr lang="zh-CN" altLang="zh-CN" sz="2000" dirty="0" smtClean="0"/>
              <a:t>应变硬化</a:t>
            </a:r>
            <a:r>
              <a:rPr lang="zh-CN" altLang="zh-CN" sz="2000" dirty="0"/>
              <a:t>可以通过单向拉伸试验，通过绘制应力应变曲线和拉伸曲线来描述。材料的屈服极限与硬化速率也可以用于定量描述晶体的硬化行为。随着材料的塑性变形，晶体的强度性能会提高，但其塑性性能会降低</a:t>
            </a:r>
            <a:r>
              <a:rPr lang="zh-CN" altLang="zh-CN" sz="2000" dirty="0" smtClean="0"/>
              <a:t>。</a:t>
            </a:r>
            <a:endParaRPr lang="zh-CN" altLang="zh-CN" sz="2000" dirty="0"/>
          </a:p>
        </p:txBody>
      </p:sp>
    </p:spTree>
    <p:extLst>
      <p:ext uri="{BB962C8B-B14F-4D97-AF65-F5344CB8AC3E}">
        <p14:creationId xmlns:p14="http://schemas.microsoft.com/office/powerpoint/2010/main" val="78355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3" y="402923"/>
            <a:ext cx="1367859" cy="646331"/>
          </a:xfrm>
          <a:prstGeom prst="rect">
            <a:avLst/>
          </a:prstGeom>
          <a:noFill/>
        </p:spPr>
        <p:txBody>
          <a:bodyPr wrap="square" rtlCol="0">
            <a:spAutoFit/>
          </a:bodyPr>
          <a:lstStyle/>
          <a:p>
            <a:r>
              <a:rPr lang="en-US" altLang="zh-CN" sz="3600" b="1" u="sng" dirty="0" smtClean="0">
                <a:solidFill>
                  <a:srgbClr val="1A9895"/>
                </a:solidFill>
              </a:rPr>
              <a:t>1.4.1</a:t>
            </a:r>
            <a:endParaRPr lang="zh-CN" altLang="en-US" sz="3600" u="sng" dirty="0">
              <a:solidFill>
                <a:srgbClr val="1A9895"/>
              </a:solidFill>
            </a:endParaRPr>
          </a:p>
        </p:txBody>
      </p:sp>
      <p:sp>
        <p:nvSpPr>
          <p:cNvPr id="3" name="矩形 2"/>
          <p:cNvSpPr/>
          <p:nvPr/>
        </p:nvSpPr>
        <p:spPr>
          <a:xfrm>
            <a:off x="1999915" y="595411"/>
            <a:ext cx="3330073" cy="369332"/>
          </a:xfrm>
          <a:prstGeom prst="rect">
            <a:avLst/>
          </a:prstGeom>
        </p:spPr>
        <p:txBody>
          <a:bodyPr wrap="square">
            <a:spAutoFit/>
          </a:bodyPr>
          <a:lstStyle/>
          <a:p>
            <a:r>
              <a:rPr lang="en-US" altLang="zh-CN" b="1" i="1" dirty="0"/>
              <a:t>Burgers </a:t>
            </a:r>
            <a:r>
              <a:rPr lang="zh-CN" altLang="zh-CN" b="1" i="1" dirty="0"/>
              <a:t>回路与</a:t>
            </a:r>
            <a:r>
              <a:rPr lang="en-US" altLang="zh-CN" b="1" i="1" dirty="0"/>
              <a:t>Burgers</a:t>
            </a:r>
            <a:r>
              <a:rPr lang="zh-CN" altLang="zh-CN" b="1" i="1" dirty="0"/>
              <a:t>矢量</a:t>
            </a:r>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3801979" y="1326252"/>
                <a:ext cx="7964418" cy="4512004"/>
              </a:xfrm>
              <a:prstGeom prst="rect">
                <a:avLst/>
              </a:prstGeom>
            </p:spPr>
            <p:txBody>
              <a:bodyPr wrap="square">
                <a:spAutoFit/>
              </a:bodyPr>
              <a:lstStyle/>
              <a:p>
                <a:r>
                  <a:rPr lang="en-US" altLang="zh-CN" dirty="0"/>
                  <a:t>Burgers </a:t>
                </a:r>
                <a:r>
                  <a:rPr lang="zh-CN" altLang="zh-CN" dirty="0"/>
                  <a:t>回路是在有缺陷的晶体中围绕缺陷区将原子逐个连接而成的封闭回路。根据完整晶体的回路是否封闭可判断出此回路中包含的是缺陷，或者位错。当完整晶体的回路不封闭时，则其包含的是位错。为了使回路封闭，可添加一个向量</a:t>
                </a:r>
                <a:r>
                  <a:rPr lang="en-US" altLang="zh-CN" dirty="0"/>
                  <a:t>b</a:t>
                </a:r>
                <a:r>
                  <a:rPr lang="zh-CN" altLang="zh-CN" dirty="0"/>
                  <a:t>，如图</a:t>
                </a:r>
                <a:r>
                  <a:rPr lang="en-US" altLang="zh-CN" dirty="0"/>
                  <a:t>1.2</a:t>
                </a:r>
                <a:r>
                  <a:rPr lang="zh-CN" altLang="zh-CN" dirty="0" smtClean="0"/>
                  <a:t>。</a:t>
                </a:r>
                <a:endParaRPr lang="en-US" altLang="zh-CN" dirty="0" smtClean="0"/>
              </a:p>
              <a:p>
                <a:endParaRPr lang="en-US" altLang="zh-CN" dirty="0" smtClean="0"/>
              </a:p>
              <a:p>
                <a:r>
                  <a:rPr lang="zh-CN" altLang="zh-CN" dirty="0" smtClean="0"/>
                  <a:t>向量</a:t>
                </a:r>
                <a:r>
                  <a:rPr lang="en-US" altLang="zh-CN" dirty="0"/>
                  <a:t>b</a:t>
                </a:r>
                <a:r>
                  <a:rPr lang="zh-CN" altLang="zh-CN" dirty="0"/>
                  <a:t>便称为位错的</a:t>
                </a:r>
                <a:r>
                  <a:rPr lang="en-US" altLang="zh-CN" dirty="0"/>
                  <a:t>Burgers</a:t>
                </a:r>
                <a:r>
                  <a:rPr lang="zh-CN" altLang="zh-CN" dirty="0"/>
                  <a:t>矢量。</a:t>
                </a:r>
                <a:r>
                  <a:rPr lang="en-US" altLang="zh-CN" dirty="0"/>
                  <a:t>Burgers</a:t>
                </a:r>
                <a:r>
                  <a:rPr lang="zh-CN" altLang="zh-CN" dirty="0"/>
                  <a:t>矢量也因此是有缺陷的晶体发生了局部滑移或局部位移的结果。因此，对于晶胞结构相同的晶体，其</a:t>
                </a:r>
                <a:r>
                  <a:rPr lang="en-US" altLang="zh-CN" dirty="0"/>
                  <a:t>Burgers</a:t>
                </a:r>
                <a:r>
                  <a:rPr lang="zh-CN" altLang="zh-CN" dirty="0"/>
                  <a:t>矢量也是相同的。对于面心立方晶体，</a:t>
                </a:r>
              </a:p>
              <a:p>
                <a:r>
                  <a:rPr lang="en-US" altLang="zh-CN" dirty="0"/>
                  <a:t>	</a:t>
                </a:r>
                <a14:m>
                  <m:oMath xmlns:m="http://schemas.openxmlformats.org/officeDocument/2006/math">
                    <m:r>
                      <m:rPr>
                        <m:sty m:val="p"/>
                      </m:rPr>
                      <a:rPr lang="en-US" altLang="zh-CN">
                        <a:latin typeface="Cambria Math" panose="02040503050406030204" pitchFamily="18" charset="0"/>
                      </a:rPr>
                      <m:t>b</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𝑎</m:t>
                        </m:r>
                      </m:num>
                      <m:den>
                        <m:r>
                          <a:rPr lang="en-US" altLang="zh-CN">
                            <a:latin typeface="Cambria Math" panose="02040503050406030204" pitchFamily="18" charset="0"/>
                          </a:rPr>
                          <m:t>2</m:t>
                        </m:r>
                      </m:den>
                    </m:f>
                    <m:d>
                      <m:dPr>
                        <m:begChr m:val="〈"/>
                        <m:endChr m:val="〉"/>
                        <m:ctrlPr>
                          <a:rPr lang="zh-CN" altLang="zh-CN" i="1">
                            <a:latin typeface="Cambria Math" panose="02040503050406030204" pitchFamily="18" charset="0"/>
                          </a:rPr>
                        </m:ctrlPr>
                      </m:dPr>
                      <m:e>
                        <m:r>
                          <a:rPr lang="en-US" altLang="zh-CN">
                            <a:latin typeface="Cambria Math" panose="02040503050406030204" pitchFamily="18" charset="0"/>
                          </a:rPr>
                          <m:t>110</m:t>
                        </m:r>
                      </m:e>
                    </m:d>
                  </m:oMath>
                </a14:m>
                <a:r>
                  <a:rPr lang="zh-CN" altLang="zh-CN" dirty="0"/>
                  <a:t>，</a:t>
                </a:r>
                <a:r>
                  <a:rPr lang="en-US" altLang="zh-CN" dirty="0"/>
                  <a:t>	(1.1)</a:t>
                </a:r>
                <a:endParaRPr lang="zh-CN" altLang="zh-CN" dirty="0"/>
              </a:p>
              <a:p>
                <a:r>
                  <a:rPr lang="zh-CN" altLang="zh-CN" dirty="0"/>
                  <a:t>对于体心立方晶体，</a:t>
                </a:r>
              </a:p>
              <a:p>
                <a:r>
                  <a:rPr lang="en-US" altLang="zh-CN" dirty="0"/>
                  <a:t>	</a:t>
                </a:r>
                <a14:m>
                  <m:oMath xmlns:m="http://schemas.openxmlformats.org/officeDocument/2006/math">
                    <m:r>
                      <m:rPr>
                        <m:sty m:val="p"/>
                      </m:rPr>
                      <a:rPr lang="en-US" altLang="zh-CN">
                        <a:latin typeface="Cambria Math" panose="02040503050406030204" pitchFamily="18" charset="0"/>
                      </a:rPr>
                      <m:t>b</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𝑎</m:t>
                        </m:r>
                      </m:num>
                      <m:den>
                        <m:r>
                          <a:rPr lang="en-US" altLang="zh-CN" i="1">
                            <a:latin typeface="Cambria Math" panose="02040503050406030204" pitchFamily="18" charset="0"/>
                          </a:rPr>
                          <m:t>2</m:t>
                        </m:r>
                      </m:den>
                    </m:f>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111</m:t>
                        </m:r>
                      </m:e>
                    </m:d>
                  </m:oMath>
                </a14:m>
                <a:r>
                  <a:rPr lang="zh-CN" altLang="zh-CN" dirty="0"/>
                  <a:t>，</a:t>
                </a:r>
                <a:r>
                  <a:rPr lang="en-US" altLang="zh-CN" dirty="0"/>
                  <a:t>	(1.2)</a:t>
                </a:r>
                <a:endParaRPr lang="zh-CN" altLang="zh-CN" dirty="0"/>
              </a:p>
              <a:p>
                <a:r>
                  <a:rPr lang="zh-CN" altLang="zh-CN" dirty="0"/>
                  <a:t>对于密排六方晶体，</a:t>
                </a:r>
              </a:p>
              <a:p>
                <a:r>
                  <a:rPr lang="en-US" altLang="zh-CN" dirty="0"/>
                  <a:t>	</a:t>
                </a:r>
                <a14:m>
                  <m:oMath xmlns:m="http://schemas.openxmlformats.org/officeDocument/2006/math">
                    <m:r>
                      <m:rPr>
                        <m:sty m:val="p"/>
                      </m:rPr>
                      <a:rPr lang="en-US" altLang="zh-CN">
                        <a:latin typeface="Cambria Math" panose="02040503050406030204" pitchFamily="18" charset="0"/>
                      </a:rPr>
                      <m:t>b</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𝑎</m:t>
                        </m:r>
                      </m:num>
                      <m:den>
                        <m:r>
                          <a:rPr lang="en-US" altLang="zh-CN" i="1">
                            <a:latin typeface="Cambria Math" panose="02040503050406030204" pitchFamily="18" charset="0"/>
                          </a:rPr>
                          <m:t>2</m:t>
                        </m:r>
                      </m:den>
                    </m:f>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11</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2</m:t>
                            </m:r>
                          </m:e>
                        </m:acc>
                        <m:r>
                          <a:rPr lang="en-US" altLang="zh-CN" i="1">
                            <a:latin typeface="Cambria Math" panose="02040503050406030204" pitchFamily="18" charset="0"/>
                          </a:rPr>
                          <m:t>0</m:t>
                        </m:r>
                      </m:e>
                    </m:d>
                  </m:oMath>
                </a14:m>
                <a:r>
                  <a:rPr lang="zh-CN" altLang="zh-CN" dirty="0"/>
                  <a:t>。</a:t>
                </a:r>
                <a:r>
                  <a:rPr lang="en-US" altLang="zh-CN" dirty="0"/>
                  <a:t>	(1.3)</a:t>
                </a:r>
                <a:endParaRPr lang="zh-CN" altLang="zh-CN" dirty="0"/>
              </a:p>
              <a:p>
                <a:endParaRPr lang="zh-CN" altLang="zh-CN" dirty="0"/>
              </a:p>
              <a:p>
                <a:endParaRPr lang="zh-CN" altLang="zh-CN" dirty="0"/>
              </a:p>
            </p:txBody>
          </p:sp>
        </mc:Choice>
        <mc:Fallback xmlns="">
          <p:sp>
            <p:nvSpPr>
              <p:cNvPr id="6" name="矩形 5"/>
              <p:cNvSpPr>
                <a:spLocks noRot="1" noChangeAspect="1" noMove="1" noResize="1" noEditPoints="1" noAdjustHandles="1" noChangeArrowheads="1" noChangeShapeType="1" noTextEdit="1"/>
              </p:cNvSpPr>
              <p:nvPr/>
            </p:nvSpPr>
            <p:spPr>
              <a:xfrm>
                <a:off x="3801979" y="1326252"/>
                <a:ext cx="7964418" cy="4512004"/>
              </a:xfrm>
              <a:prstGeom prst="rect">
                <a:avLst/>
              </a:prstGeom>
              <a:blipFill>
                <a:blip r:embed="rId5"/>
                <a:stretch>
                  <a:fillRect l="-689" t="-811" r="-3292"/>
                </a:stretch>
              </a:blipFill>
            </p:spPr>
            <p:txBody>
              <a:bodyPr/>
              <a:lstStyle/>
              <a:p>
                <a:r>
                  <a:rPr lang="zh-CN" altLang="en-US">
                    <a:noFill/>
                  </a:rPr>
                  <a:t> </a:t>
                </a:r>
              </a:p>
            </p:txBody>
          </p:sp>
        </mc:Fallback>
      </mc:AlternateContent>
      <p:pic>
        <p:nvPicPr>
          <p:cNvPr id="7" name="图片 6" descr="D:\qq\784983830\FileRecv\MobileFile\F9331227B8299B559785CA32C38A3CB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0614" y="1326252"/>
            <a:ext cx="2886075" cy="3902075"/>
          </a:xfrm>
          <a:prstGeom prst="rect">
            <a:avLst/>
          </a:prstGeom>
          <a:noFill/>
          <a:ln>
            <a:noFill/>
          </a:ln>
        </p:spPr>
      </p:pic>
      <p:sp>
        <p:nvSpPr>
          <p:cNvPr id="8" name="矩形 7"/>
          <p:cNvSpPr/>
          <p:nvPr/>
        </p:nvSpPr>
        <p:spPr>
          <a:xfrm>
            <a:off x="832296" y="5320659"/>
            <a:ext cx="2642711"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dirty="0">
                <a:latin typeface="Times New Roman" panose="02020603050405020304" pitchFamily="18" charset="0"/>
                <a:ea typeface="宋体" panose="02010600030101010101" pitchFamily="2" charset="-122"/>
              </a:rPr>
              <a:t>1.2 Burgers</a:t>
            </a:r>
            <a:r>
              <a:rPr lang="zh-CN" altLang="zh-CN" dirty="0">
                <a:latin typeface="Times New Roman" panose="02020603050405020304" pitchFamily="18" charset="0"/>
                <a:ea typeface="宋体" panose="02010600030101010101" pitchFamily="2" charset="-122"/>
                <a:cs typeface="Times New Roman" panose="02020603050405020304" pitchFamily="18" charset="0"/>
              </a:rPr>
              <a:t>矢量的图示</a:t>
            </a:r>
            <a:endParaRPr lang="zh-CN" altLang="en-US" dirty="0"/>
          </a:p>
        </p:txBody>
      </p:sp>
    </p:spTree>
    <p:extLst>
      <p:ext uri="{BB962C8B-B14F-4D97-AF65-F5344CB8AC3E}">
        <p14:creationId xmlns:p14="http://schemas.microsoft.com/office/powerpoint/2010/main" val="413611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3" y="402923"/>
            <a:ext cx="1367859" cy="646331"/>
          </a:xfrm>
          <a:prstGeom prst="rect">
            <a:avLst/>
          </a:prstGeom>
          <a:noFill/>
        </p:spPr>
        <p:txBody>
          <a:bodyPr wrap="square" rtlCol="0">
            <a:spAutoFit/>
          </a:bodyPr>
          <a:lstStyle/>
          <a:p>
            <a:r>
              <a:rPr lang="en-US" altLang="zh-CN" sz="3600" b="1" u="sng" dirty="0" smtClean="0">
                <a:solidFill>
                  <a:srgbClr val="1A9895"/>
                </a:solidFill>
              </a:rPr>
              <a:t>1.4.2</a:t>
            </a:r>
            <a:endParaRPr lang="zh-CN" altLang="en-US" sz="3600" u="sng" dirty="0">
              <a:solidFill>
                <a:srgbClr val="1A9895"/>
              </a:solidFill>
            </a:endParaRPr>
          </a:p>
        </p:txBody>
      </p:sp>
      <p:sp>
        <p:nvSpPr>
          <p:cNvPr id="3" name="矩形 2"/>
          <p:cNvSpPr/>
          <p:nvPr/>
        </p:nvSpPr>
        <p:spPr>
          <a:xfrm>
            <a:off x="1999915" y="595411"/>
            <a:ext cx="3330073" cy="369332"/>
          </a:xfrm>
          <a:prstGeom prst="rect">
            <a:avLst/>
          </a:prstGeom>
        </p:spPr>
        <p:txBody>
          <a:bodyPr wrap="square">
            <a:spAutoFit/>
          </a:bodyPr>
          <a:lstStyle/>
          <a:p>
            <a:r>
              <a:rPr lang="en-US" altLang="zh-CN" b="1" i="1" dirty="0" smtClean="0"/>
              <a:t>  </a:t>
            </a:r>
            <a:r>
              <a:rPr lang="zh-CN" altLang="zh-CN" b="1" i="1" dirty="0" smtClean="0"/>
              <a:t>刃</a:t>
            </a:r>
            <a:r>
              <a:rPr lang="zh-CN" altLang="zh-CN" b="1" i="1" dirty="0"/>
              <a:t>位错</a:t>
            </a:r>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6" name="矩形 5"/>
          <p:cNvSpPr/>
          <p:nvPr/>
        </p:nvSpPr>
        <p:spPr>
          <a:xfrm>
            <a:off x="3801979" y="1792302"/>
            <a:ext cx="7964418" cy="3693319"/>
          </a:xfrm>
          <a:prstGeom prst="rect">
            <a:avLst/>
          </a:prstGeom>
        </p:spPr>
        <p:txBody>
          <a:bodyPr wrap="square">
            <a:spAutoFit/>
          </a:bodyPr>
          <a:lstStyle/>
          <a:p>
            <a:r>
              <a:rPr lang="zh-CN" altLang="en-US" dirty="0" smtClean="0"/>
              <a:t>      如果</a:t>
            </a:r>
            <a:r>
              <a:rPr lang="zh-CN" altLang="zh-CN" dirty="0" smtClean="0"/>
              <a:t>晶体</a:t>
            </a:r>
            <a:r>
              <a:rPr lang="zh-CN" altLang="zh-CN" dirty="0"/>
              <a:t>平面突然终止于晶体内的某一条线，这种不规则的排列称为刃型位错。边缘位错附近的原子平面将在位错线的方向上变形，从而发生错位。刃型位错可以由两个量来确定：第一个是位错线，它是多余半原子面终结的那一条直线；第二个是</a:t>
            </a:r>
            <a:r>
              <a:rPr lang="en-US" altLang="zh-CN" dirty="0"/>
              <a:t>Burgers</a:t>
            </a:r>
            <a:r>
              <a:rPr lang="zh-CN" altLang="zh-CN" dirty="0"/>
              <a:t>向量，它描述了由位错引起的原子平面的畸变大小和方向。对于边缘位错，</a:t>
            </a:r>
            <a:r>
              <a:rPr lang="en-US" altLang="zh-CN" dirty="0"/>
              <a:t>Burgers</a:t>
            </a:r>
            <a:r>
              <a:rPr lang="zh-CN" altLang="zh-CN" dirty="0"/>
              <a:t>向量的方向垂直于位错线的方向</a:t>
            </a:r>
            <a:r>
              <a:rPr lang="zh-CN" altLang="zh-CN" dirty="0" smtClean="0"/>
              <a:t>。</a:t>
            </a:r>
            <a:endParaRPr lang="en-US" altLang="zh-CN" dirty="0" smtClean="0"/>
          </a:p>
          <a:p>
            <a:r>
              <a:rPr lang="zh-CN" altLang="zh-CN" dirty="0"/>
              <a:t>由图</a:t>
            </a:r>
            <a:r>
              <a:rPr lang="en-US" altLang="zh-CN" dirty="0"/>
              <a:t>1.3</a:t>
            </a:r>
            <a:r>
              <a:rPr lang="zh-CN" altLang="zh-CN" dirty="0"/>
              <a:t>中可以看到，刃型位错的结构就是其存在一个对称的半原子面。同时，它也可以被看作是在完整晶体中插入一个半原子面形成的。</a:t>
            </a:r>
          </a:p>
          <a:p>
            <a:r>
              <a:rPr lang="zh-CN" altLang="zh-CN" dirty="0"/>
              <a:t>根据附加半原子面的位置，刃位错还可以继续分为正型刃位错与负型刃位错。前者是附加半原子面位于滑移面上方，负型刃位错则位于下方。同时，正型刃位错与负型刃位错没有本质上的差别，二者只要相互各旋转</a:t>
            </a:r>
            <a:r>
              <a:rPr lang="en-US" altLang="zh-CN" dirty="0"/>
              <a:t>180</a:t>
            </a:r>
            <a:r>
              <a:rPr lang="zh-CN" altLang="zh-CN" dirty="0"/>
              <a:t>°就形成了不同型的位错。</a:t>
            </a:r>
          </a:p>
          <a:p>
            <a:endParaRPr lang="zh-CN" altLang="zh-CN" dirty="0"/>
          </a:p>
          <a:p>
            <a:endParaRPr lang="zh-CN" altLang="zh-CN" dirty="0"/>
          </a:p>
        </p:txBody>
      </p:sp>
      <p:sp>
        <p:nvSpPr>
          <p:cNvPr id="8" name="矩形 7"/>
          <p:cNvSpPr/>
          <p:nvPr/>
        </p:nvSpPr>
        <p:spPr>
          <a:xfrm>
            <a:off x="1090699" y="4974444"/>
            <a:ext cx="2125903" cy="369332"/>
          </a:xfrm>
          <a:prstGeom prst="rect">
            <a:avLst/>
          </a:prstGeom>
        </p:spPr>
        <p:txBody>
          <a:bodyPr wrap="none">
            <a:spAutoFit/>
          </a:bodyPr>
          <a:lstStyle/>
          <a:p>
            <a:r>
              <a:rPr lang="zh-CN" altLang="zh-CN" dirty="0"/>
              <a:t>图</a:t>
            </a:r>
            <a:r>
              <a:rPr lang="en-US" altLang="zh-CN" dirty="0"/>
              <a:t>1.3</a:t>
            </a:r>
            <a:r>
              <a:rPr lang="zh-CN" altLang="zh-CN" dirty="0"/>
              <a:t>刃位错的图示</a:t>
            </a:r>
          </a:p>
        </p:txBody>
      </p:sp>
      <p:pic>
        <p:nvPicPr>
          <p:cNvPr id="10" name="图片 9" descr="D:\qq\784983830\FileRecv\MobileFile\08CB9B40962AA2890ED0574FFB7991E4.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9396" y="1813963"/>
            <a:ext cx="2948511" cy="3046795"/>
          </a:xfrm>
          <a:prstGeom prst="rect">
            <a:avLst/>
          </a:prstGeom>
          <a:noFill/>
          <a:ln>
            <a:noFill/>
          </a:ln>
        </p:spPr>
      </p:pic>
    </p:spTree>
    <p:extLst>
      <p:ext uri="{BB962C8B-B14F-4D97-AF65-F5344CB8AC3E}">
        <p14:creationId xmlns:p14="http://schemas.microsoft.com/office/powerpoint/2010/main" val="368561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3" y="402923"/>
            <a:ext cx="1367859" cy="646331"/>
          </a:xfrm>
          <a:prstGeom prst="rect">
            <a:avLst/>
          </a:prstGeom>
          <a:noFill/>
        </p:spPr>
        <p:txBody>
          <a:bodyPr wrap="square" rtlCol="0">
            <a:spAutoFit/>
          </a:bodyPr>
          <a:lstStyle/>
          <a:p>
            <a:r>
              <a:rPr lang="en-US" altLang="zh-CN" sz="3600" b="1" u="sng" dirty="0" smtClean="0">
                <a:solidFill>
                  <a:srgbClr val="1A9895"/>
                </a:solidFill>
              </a:rPr>
              <a:t>1.4.3</a:t>
            </a:r>
            <a:endParaRPr lang="zh-CN" altLang="en-US" sz="3600" u="sng" dirty="0">
              <a:solidFill>
                <a:srgbClr val="1A9895"/>
              </a:solidFill>
            </a:endParaRPr>
          </a:p>
        </p:txBody>
      </p:sp>
      <p:sp>
        <p:nvSpPr>
          <p:cNvPr id="3" name="矩形 2"/>
          <p:cNvSpPr/>
          <p:nvPr/>
        </p:nvSpPr>
        <p:spPr>
          <a:xfrm>
            <a:off x="1999915" y="595411"/>
            <a:ext cx="3330073" cy="369332"/>
          </a:xfrm>
          <a:prstGeom prst="rect">
            <a:avLst/>
          </a:prstGeom>
        </p:spPr>
        <p:txBody>
          <a:bodyPr wrap="square">
            <a:spAutoFit/>
          </a:bodyPr>
          <a:lstStyle/>
          <a:p>
            <a:r>
              <a:rPr lang="en-US" altLang="zh-CN" b="1" i="1" dirty="0" smtClean="0"/>
              <a:t>  </a:t>
            </a:r>
            <a:r>
              <a:rPr lang="zh-CN" altLang="en-US" b="1" i="1" dirty="0" smtClean="0"/>
              <a:t>螺</a:t>
            </a:r>
            <a:r>
              <a:rPr lang="zh-CN" altLang="zh-CN" b="1" i="1" dirty="0" smtClean="0"/>
              <a:t>位错</a:t>
            </a:r>
            <a:endParaRPr lang="zh-CN" altLang="zh-CN" b="1" i="1" dirty="0"/>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6" name="矩形 5"/>
          <p:cNvSpPr/>
          <p:nvPr/>
        </p:nvSpPr>
        <p:spPr>
          <a:xfrm>
            <a:off x="375091" y="2326888"/>
            <a:ext cx="6185859" cy="2308324"/>
          </a:xfrm>
          <a:prstGeom prst="rect">
            <a:avLst/>
          </a:prstGeom>
        </p:spPr>
        <p:txBody>
          <a:bodyPr wrap="square">
            <a:spAutoFit/>
          </a:bodyPr>
          <a:lstStyle/>
          <a:p>
            <a:r>
              <a:rPr lang="zh-CN" altLang="zh-CN" dirty="0"/>
              <a:t>一个晶体的某一部分相对于其余部分发生滑移，原子平面沿着一根轴线盘旋上升，每绕轴线一周，原子面上升一个晶面间距。在中央轴线处即为一螺型位错。当晶体中存在螺型位错时，原来的一族平行晶面就变成为以位错线为轴的螺型面。如果绕螺型位错环行，就会像走坡度很小无台阶的楼梯一样，从一层晶面走到另一层晶面。螺型位错的名称就是由此而来</a:t>
            </a:r>
            <a:r>
              <a:rPr lang="zh-CN" altLang="zh-CN" dirty="0" smtClean="0"/>
              <a:t>的</a:t>
            </a:r>
            <a:r>
              <a:rPr lang="zh-CN" altLang="en-US" dirty="0" smtClean="0"/>
              <a:t>。</a:t>
            </a:r>
            <a:endParaRPr lang="zh-CN" altLang="zh-CN" dirty="0"/>
          </a:p>
          <a:p>
            <a:endParaRPr lang="zh-CN" altLang="zh-CN" dirty="0"/>
          </a:p>
        </p:txBody>
      </p:sp>
      <p:sp>
        <p:nvSpPr>
          <p:cNvPr id="8" name="矩形 7"/>
          <p:cNvSpPr/>
          <p:nvPr/>
        </p:nvSpPr>
        <p:spPr>
          <a:xfrm>
            <a:off x="8574341" y="4265880"/>
            <a:ext cx="2356735" cy="369332"/>
          </a:xfrm>
          <a:prstGeom prst="rect">
            <a:avLst/>
          </a:prstGeom>
        </p:spPr>
        <p:txBody>
          <a:bodyPr wrap="none">
            <a:spAutoFit/>
          </a:bodyPr>
          <a:lstStyle/>
          <a:p>
            <a:r>
              <a:rPr lang="zh-CN" altLang="zh-CN" dirty="0"/>
              <a:t>图</a:t>
            </a:r>
            <a:r>
              <a:rPr lang="en-US" altLang="zh-CN" dirty="0"/>
              <a:t>1.4</a:t>
            </a:r>
            <a:r>
              <a:rPr lang="zh-CN" altLang="zh-CN" dirty="0"/>
              <a:t>螺旋位错的图示</a:t>
            </a:r>
          </a:p>
        </p:txBody>
      </p:sp>
      <p:pic>
        <p:nvPicPr>
          <p:cNvPr id="9" name="图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92595" y="2024965"/>
            <a:ext cx="5399405" cy="2240915"/>
          </a:xfrm>
          <a:prstGeom prst="rect">
            <a:avLst/>
          </a:prstGeom>
          <a:noFill/>
          <a:ln>
            <a:noFill/>
          </a:ln>
        </p:spPr>
      </p:pic>
    </p:spTree>
    <p:extLst>
      <p:ext uri="{BB962C8B-B14F-4D97-AF65-F5344CB8AC3E}">
        <p14:creationId xmlns:p14="http://schemas.microsoft.com/office/powerpoint/2010/main" val="15672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7564108" y="1430837"/>
            <a:ext cx="6906126" cy="6901371"/>
          </a:xfrm>
          <a:prstGeom prst="ellipse">
            <a:avLst/>
          </a:prstGeom>
          <a:solidFill>
            <a:srgbClr val="83D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85793" y="402923"/>
            <a:ext cx="1367859" cy="646331"/>
          </a:xfrm>
          <a:prstGeom prst="rect">
            <a:avLst/>
          </a:prstGeom>
          <a:noFill/>
        </p:spPr>
        <p:txBody>
          <a:bodyPr wrap="square" rtlCol="0">
            <a:spAutoFit/>
          </a:bodyPr>
          <a:lstStyle/>
          <a:p>
            <a:r>
              <a:rPr lang="en-US" altLang="zh-CN" sz="3600" b="1" u="sng" dirty="0" smtClean="0">
                <a:solidFill>
                  <a:srgbClr val="1A9895"/>
                </a:solidFill>
              </a:rPr>
              <a:t>1.4.4</a:t>
            </a:r>
            <a:endParaRPr lang="zh-CN" altLang="en-US" sz="3600" u="sng" dirty="0">
              <a:solidFill>
                <a:srgbClr val="1A9895"/>
              </a:solidFill>
            </a:endParaRPr>
          </a:p>
        </p:txBody>
      </p:sp>
      <p:sp>
        <p:nvSpPr>
          <p:cNvPr id="3" name="矩形 2"/>
          <p:cNvSpPr/>
          <p:nvPr/>
        </p:nvSpPr>
        <p:spPr>
          <a:xfrm>
            <a:off x="1999915" y="595411"/>
            <a:ext cx="3330073" cy="369332"/>
          </a:xfrm>
          <a:prstGeom prst="rect">
            <a:avLst/>
          </a:prstGeom>
        </p:spPr>
        <p:txBody>
          <a:bodyPr wrap="square">
            <a:spAutoFit/>
          </a:bodyPr>
          <a:lstStyle/>
          <a:p>
            <a:r>
              <a:rPr lang="en-US" altLang="zh-CN" b="1" i="1" dirty="0" smtClean="0"/>
              <a:t>  </a:t>
            </a:r>
            <a:r>
              <a:rPr lang="zh-CN" altLang="en-US" b="1" i="1" dirty="0" smtClean="0"/>
              <a:t>混合</a:t>
            </a:r>
            <a:r>
              <a:rPr lang="zh-CN" altLang="zh-CN" b="1" i="1" dirty="0" smtClean="0"/>
              <a:t>位错</a:t>
            </a:r>
            <a:endParaRPr lang="zh-CN" altLang="zh-CN" b="1" i="1" dirty="0"/>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6" name="矩形 5"/>
          <p:cNvSpPr/>
          <p:nvPr/>
        </p:nvSpPr>
        <p:spPr>
          <a:xfrm>
            <a:off x="785793" y="2084431"/>
            <a:ext cx="10776554" cy="3170099"/>
          </a:xfrm>
          <a:prstGeom prst="rect">
            <a:avLst/>
          </a:prstGeom>
        </p:spPr>
        <p:txBody>
          <a:bodyPr wrap="square">
            <a:spAutoFit/>
          </a:bodyPr>
          <a:lstStyle/>
          <a:p>
            <a:r>
              <a:rPr lang="en-US" altLang="zh-CN" sz="3200" dirty="0" smtClean="0">
                <a:latin typeface="+mn-ea"/>
              </a:rPr>
              <a:t>       </a:t>
            </a:r>
            <a:r>
              <a:rPr lang="zh-CN" altLang="zh-CN" sz="3200" dirty="0" smtClean="0">
                <a:solidFill>
                  <a:schemeClr val="tx1">
                    <a:lumMod val="75000"/>
                    <a:lumOff val="25000"/>
                  </a:schemeClr>
                </a:solidFill>
                <a:latin typeface="+mn-ea"/>
              </a:rPr>
              <a:t>如前所述</a:t>
            </a:r>
            <a:r>
              <a:rPr lang="zh-CN" altLang="zh-CN" sz="3200" dirty="0">
                <a:solidFill>
                  <a:schemeClr val="tx1">
                    <a:lumMod val="75000"/>
                    <a:lumOff val="25000"/>
                  </a:schemeClr>
                </a:solidFill>
                <a:latin typeface="+mn-ea"/>
              </a:rPr>
              <a:t>，刃位错的伯氏矢量垂直于位错线的方向，螺位错的伯氏矢量平行于其位错线方向。但实际材料中位错的伯氏矢量往往既非平行又非垂直于位错线方向，这些位错兼具了刃位错和螺旋位错的特征，称为混合位错。</a:t>
            </a:r>
          </a:p>
          <a:p>
            <a:r>
              <a:rPr lang="en-US" altLang="zh-CN" dirty="0">
                <a:solidFill>
                  <a:schemeClr val="tx1">
                    <a:lumMod val="75000"/>
                    <a:lumOff val="25000"/>
                  </a:schemeClr>
                </a:solidFill>
                <a:latin typeface="+mn-ea"/>
              </a:rPr>
              <a:t> </a:t>
            </a:r>
            <a:endParaRPr lang="zh-CN" altLang="zh-CN" dirty="0">
              <a:solidFill>
                <a:schemeClr val="tx1">
                  <a:lumMod val="75000"/>
                  <a:lumOff val="25000"/>
                </a:schemeClr>
              </a:solidFill>
              <a:latin typeface="+mn-ea"/>
            </a:endParaRPr>
          </a:p>
          <a:p>
            <a:r>
              <a:rPr lang="en-US" altLang="zh-CN" dirty="0">
                <a:solidFill>
                  <a:schemeClr val="tx1">
                    <a:lumMod val="75000"/>
                    <a:lumOff val="25000"/>
                  </a:schemeClr>
                </a:solidFill>
                <a:latin typeface="+mn-ea"/>
              </a:rPr>
              <a:t> </a:t>
            </a:r>
            <a:endParaRPr lang="zh-CN" altLang="zh-CN" dirty="0">
              <a:solidFill>
                <a:schemeClr val="tx1">
                  <a:lumMod val="75000"/>
                  <a:lumOff val="25000"/>
                </a:schemeClr>
              </a:solidFill>
              <a:latin typeface="+mn-ea"/>
            </a:endParaRPr>
          </a:p>
          <a:p>
            <a:r>
              <a:rPr lang="en-US" altLang="zh-CN" dirty="0"/>
              <a:t> </a:t>
            </a:r>
            <a:endParaRPr lang="zh-CN" altLang="zh-CN" dirty="0"/>
          </a:p>
          <a:p>
            <a:endParaRPr lang="zh-CN" altLang="zh-CN" dirty="0"/>
          </a:p>
        </p:txBody>
      </p:sp>
    </p:spTree>
    <p:extLst>
      <p:ext uri="{BB962C8B-B14F-4D97-AF65-F5344CB8AC3E}">
        <p14:creationId xmlns:p14="http://schemas.microsoft.com/office/powerpoint/2010/main" val="20808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127" y="2557690"/>
            <a:ext cx="5826291" cy="1600438"/>
          </a:xfrm>
          <a:prstGeom prst="rect">
            <a:avLst/>
          </a:prstGeom>
          <a:noFill/>
        </p:spPr>
        <p:txBody>
          <a:bodyPr wrap="square" rtlCol="0">
            <a:spAutoFit/>
          </a:bodyPr>
          <a:lstStyle/>
          <a:p>
            <a:r>
              <a:rPr lang="en-US" altLang="zh-CN" sz="5400" b="1" dirty="0" smtClean="0">
                <a:solidFill>
                  <a:schemeClr val="bg1"/>
                </a:solidFill>
              </a:rPr>
              <a:t>Part Two</a:t>
            </a:r>
          </a:p>
          <a:p>
            <a:r>
              <a:rPr lang="zh-CN" altLang="zh-CN" sz="4400" b="1" dirty="0">
                <a:solidFill>
                  <a:schemeClr val="bg1"/>
                </a:solidFill>
              </a:rPr>
              <a:t>分子动力学研究方法</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2"/>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extLst>
      <p:ext uri="{BB962C8B-B14F-4D97-AF65-F5344CB8AC3E}">
        <p14:creationId xmlns:p14="http://schemas.microsoft.com/office/powerpoint/2010/main" val="2878892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76137" y="-2829595"/>
            <a:ext cx="6906126" cy="6901371"/>
          </a:xfrm>
          <a:prstGeom prst="ellipse">
            <a:avLst/>
          </a:prstGeom>
          <a:noFill/>
          <a:ln w="57150">
            <a:solidFill>
              <a:srgbClr val="83D9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85794" y="402923"/>
            <a:ext cx="1091132" cy="707886"/>
          </a:xfrm>
          <a:prstGeom prst="rect">
            <a:avLst/>
          </a:prstGeom>
          <a:noFill/>
        </p:spPr>
        <p:txBody>
          <a:bodyPr wrap="square" rtlCol="0">
            <a:spAutoFit/>
          </a:bodyPr>
          <a:lstStyle/>
          <a:p>
            <a:r>
              <a:rPr lang="en-US" altLang="zh-CN" sz="4000" b="1" u="sng" dirty="0" smtClean="0">
                <a:solidFill>
                  <a:srgbClr val="1A9895"/>
                </a:solidFill>
              </a:rPr>
              <a:t>2.1</a:t>
            </a:r>
            <a:endParaRPr lang="zh-CN" altLang="en-US" sz="4000" u="sng" dirty="0">
              <a:solidFill>
                <a:srgbClr val="1A9895"/>
              </a:solidFill>
            </a:endParaRPr>
          </a:p>
        </p:txBody>
      </p:sp>
      <p:sp>
        <p:nvSpPr>
          <p:cNvPr id="3" name="矩形 2"/>
          <p:cNvSpPr/>
          <p:nvPr/>
        </p:nvSpPr>
        <p:spPr>
          <a:xfrm>
            <a:off x="1613837" y="621091"/>
            <a:ext cx="2192867" cy="369332"/>
          </a:xfrm>
          <a:prstGeom prst="rect">
            <a:avLst/>
          </a:prstGeom>
        </p:spPr>
        <p:txBody>
          <a:bodyPr wrap="square">
            <a:spAutoFit/>
          </a:bodyPr>
          <a:lstStyle/>
          <a:p>
            <a:r>
              <a:rPr lang="zh-CN" altLang="zh-CN" b="1" dirty="0"/>
              <a:t>纳米压痕技术</a:t>
            </a:r>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6" name="矩形 5"/>
          <p:cNvSpPr/>
          <p:nvPr/>
        </p:nvSpPr>
        <p:spPr>
          <a:xfrm>
            <a:off x="741882" y="1191726"/>
            <a:ext cx="11301729" cy="4662815"/>
          </a:xfrm>
          <a:prstGeom prst="rect">
            <a:avLst/>
          </a:prstGeom>
        </p:spPr>
        <p:txBody>
          <a:bodyPr wrap="square">
            <a:spAutoFit/>
          </a:bodyPr>
          <a:lstStyle/>
          <a:p>
            <a:pPr>
              <a:lnSpc>
                <a:spcPct val="150000"/>
              </a:lnSpc>
            </a:pPr>
            <a:r>
              <a:rPr lang="zh-CN" altLang="zh-CN" dirty="0"/>
              <a:t>为获得纳米材料的力学性质，有必要去探寻一种新的技术。纳米划痕技术就是一种现代纳米测量技术中最常用的方法。纳米压痕技术，也称深度敏感压痕技术，是最简单的测试材料力学性质的方法之一，可以在纳米尺度上测量材料的各种力学性质，如载荷</a:t>
            </a:r>
            <a:r>
              <a:rPr lang="en-US" altLang="zh-CN" dirty="0"/>
              <a:t>-</a:t>
            </a:r>
            <a:r>
              <a:rPr lang="zh-CN" altLang="zh-CN" dirty="0"/>
              <a:t>位移曲线、弹性模量、硬度、断裂韧性、应变硬化效应、粘弹性或蠕变行为等。传统的纳米压痕技术是采用具有特定形状的金刚石或者硬质合金压头，对材料表面进行压入，利用传感器记录连续压入载荷和压入深度，观测样品材料压痕区域的微观样貌和组织特性，根据相关的弹性接触理论得出材料的力学参数，包括材料的变形损失情况和组织结构的变化特性。</a:t>
            </a:r>
          </a:p>
          <a:p>
            <a:pPr>
              <a:lnSpc>
                <a:spcPct val="150000"/>
              </a:lnSpc>
            </a:pPr>
            <a:r>
              <a:rPr lang="zh-CN" altLang="zh-CN" dirty="0" smtClean="0"/>
              <a:t>但</a:t>
            </a:r>
            <a:r>
              <a:rPr lang="zh-CN" altLang="zh-CN" dirty="0"/>
              <a:t>此种方法无法获取材料的动态变化，因此，通过借助分子动力学（</a:t>
            </a:r>
            <a:r>
              <a:rPr lang="en-US" altLang="zh-CN" dirty="0"/>
              <a:t>MD</a:t>
            </a:r>
            <a:r>
              <a:rPr lang="zh-CN" altLang="zh-CN" dirty="0"/>
              <a:t>）仿真技术进行分子划痕技术的模拟是有着重大意义的。随着计算机性能的发展，解释纳米压痕过程中原子尺度形变行为以及形变机理可利用高性能计算机模拟压痕。</a:t>
            </a:r>
          </a:p>
          <a:p>
            <a:pPr>
              <a:lnSpc>
                <a:spcPct val="150000"/>
              </a:lnSpc>
            </a:pPr>
            <a:r>
              <a:rPr lang="en-US" altLang="zh-CN" dirty="0"/>
              <a:t> </a:t>
            </a:r>
            <a:endParaRPr lang="zh-CN" altLang="zh-CN" dirty="0"/>
          </a:p>
          <a:p>
            <a:pPr>
              <a:lnSpc>
                <a:spcPct val="150000"/>
              </a:lnSpc>
            </a:pPr>
            <a:r>
              <a:rPr lang="en-US" altLang="zh-CN" dirty="0"/>
              <a:t> </a:t>
            </a:r>
            <a:endParaRPr lang="zh-CN" altLang="zh-CN" dirty="0"/>
          </a:p>
        </p:txBody>
      </p:sp>
    </p:spTree>
    <p:extLst>
      <p:ext uri="{BB962C8B-B14F-4D97-AF65-F5344CB8AC3E}">
        <p14:creationId xmlns:p14="http://schemas.microsoft.com/office/powerpoint/2010/main" val="160647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7916779" y="2211986"/>
            <a:ext cx="6906126" cy="6901371"/>
          </a:xfrm>
          <a:prstGeom prst="ellipse">
            <a:avLst/>
          </a:prstGeom>
          <a:noFill/>
          <a:ln w="57150">
            <a:solidFill>
              <a:srgbClr val="83D9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85794" y="402923"/>
            <a:ext cx="1091132" cy="707886"/>
          </a:xfrm>
          <a:prstGeom prst="rect">
            <a:avLst/>
          </a:prstGeom>
          <a:noFill/>
        </p:spPr>
        <p:txBody>
          <a:bodyPr wrap="square" rtlCol="0">
            <a:spAutoFit/>
          </a:bodyPr>
          <a:lstStyle/>
          <a:p>
            <a:r>
              <a:rPr lang="en-US" altLang="zh-CN" sz="4000" b="1" u="sng" dirty="0" smtClean="0">
                <a:solidFill>
                  <a:srgbClr val="1A9895"/>
                </a:solidFill>
              </a:rPr>
              <a:t>2.2</a:t>
            </a:r>
            <a:endParaRPr lang="zh-CN" altLang="en-US" sz="4000" u="sng" dirty="0">
              <a:solidFill>
                <a:srgbClr val="1A9895"/>
              </a:solidFill>
            </a:endParaRPr>
          </a:p>
        </p:txBody>
      </p:sp>
      <p:sp>
        <p:nvSpPr>
          <p:cNvPr id="3" name="矩形 2"/>
          <p:cNvSpPr/>
          <p:nvPr/>
        </p:nvSpPr>
        <p:spPr>
          <a:xfrm>
            <a:off x="1766237" y="537979"/>
            <a:ext cx="2512995" cy="461665"/>
          </a:xfrm>
          <a:prstGeom prst="rect">
            <a:avLst/>
          </a:prstGeom>
        </p:spPr>
        <p:txBody>
          <a:bodyPr wrap="square">
            <a:spAutoFit/>
          </a:bodyPr>
          <a:lstStyle/>
          <a:p>
            <a:r>
              <a:rPr lang="zh-CN" altLang="zh-CN" sz="2400" b="1" dirty="0"/>
              <a:t>分子动力学模拟</a:t>
            </a:r>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5794" y="1110809"/>
            <a:ext cx="1233635" cy="523220"/>
          </a:xfrm>
          <a:prstGeom prst="rect">
            <a:avLst/>
          </a:prstGeom>
        </p:spPr>
        <p:txBody>
          <a:bodyPr wrap="square">
            <a:spAutoFit/>
          </a:bodyPr>
          <a:lstStyle/>
          <a:p>
            <a:r>
              <a:rPr lang="en-US" altLang="zh-CN" sz="2800" b="1" u="sng" dirty="0">
                <a:solidFill>
                  <a:srgbClr val="1A9895"/>
                </a:solidFill>
              </a:rPr>
              <a:t>2.2.1</a:t>
            </a:r>
            <a:endParaRPr lang="zh-CN" altLang="en-US" sz="2800" u="sng" dirty="0">
              <a:solidFill>
                <a:srgbClr val="1A9895"/>
              </a:solidFill>
            </a:endParaRPr>
          </a:p>
        </p:txBody>
      </p:sp>
      <p:sp>
        <p:nvSpPr>
          <p:cNvPr id="6" name="矩形 5"/>
          <p:cNvSpPr/>
          <p:nvPr/>
        </p:nvSpPr>
        <p:spPr>
          <a:xfrm>
            <a:off x="1766237" y="1180733"/>
            <a:ext cx="2673416" cy="369332"/>
          </a:xfrm>
          <a:prstGeom prst="rect">
            <a:avLst/>
          </a:prstGeom>
        </p:spPr>
        <p:txBody>
          <a:bodyPr wrap="square">
            <a:spAutoFit/>
          </a:bodyPr>
          <a:lstStyle/>
          <a:p>
            <a:r>
              <a:rPr lang="zh-CN" altLang="zh-CN" b="1" i="1" dirty="0"/>
              <a:t>分子动力学的基本原理</a:t>
            </a:r>
          </a:p>
        </p:txBody>
      </p:sp>
      <mc:AlternateContent xmlns:mc="http://schemas.openxmlformats.org/markup-compatibility/2006" xmlns:a14="http://schemas.microsoft.com/office/drawing/2010/main">
        <mc:Choice Requires="a14">
          <p:sp>
            <p:nvSpPr>
              <p:cNvPr id="7" name="矩形 6"/>
              <p:cNvSpPr/>
              <p:nvPr/>
            </p:nvSpPr>
            <p:spPr>
              <a:xfrm>
                <a:off x="521367" y="1619989"/>
                <a:ext cx="11558337" cy="3176767"/>
              </a:xfrm>
              <a:prstGeom prst="rect">
                <a:avLst/>
              </a:prstGeom>
            </p:spPr>
            <p:txBody>
              <a:bodyPr wrap="square">
                <a:spAutoFit/>
              </a:bodyPr>
              <a:lstStyle/>
              <a:p>
                <a:pPr indent="304800" algn="just">
                  <a:spcAft>
                    <a:spcPts val="0"/>
                  </a:spcAft>
                </a:pPr>
                <a:r>
                  <a:rPr lang="zh-CN" altLang="zh-CN" kern="100" dirty="0">
                    <a:latin typeface="+mn-ea"/>
                    <a:cs typeface="Times New Roman" panose="02020603050405020304" pitchFamily="18" charset="0"/>
                  </a:rPr>
                  <a:t>分子动力学是一种分子模拟方法。这种方法主要依靠计算机模拟分子和原子系统的运动。它是一种多体仿真方法。通过模拟分子和原子在一定时间内的运动，考察了系统随时间的动态行为</a:t>
                </a:r>
                <a:r>
                  <a:rPr lang="zh-CN" altLang="zh-CN" kern="100" dirty="0" smtClean="0">
                    <a:latin typeface="+mn-ea"/>
                    <a:cs typeface="Times New Roman" panose="02020603050405020304" pitchFamily="18" charset="0"/>
                  </a:rPr>
                  <a:t>。</a:t>
                </a:r>
                <a:endParaRPr lang="en-US" altLang="zh-CN" kern="100" dirty="0" smtClean="0">
                  <a:latin typeface="+mn-ea"/>
                  <a:cs typeface="Times New Roman" panose="02020603050405020304" pitchFamily="18" charset="0"/>
                </a:endParaRPr>
              </a:p>
              <a:p>
                <a:pPr indent="304800" algn="just">
                  <a:spcAft>
                    <a:spcPts val="0"/>
                  </a:spcAft>
                </a:pPr>
                <a:r>
                  <a:rPr lang="zh-CN" altLang="zh-CN" kern="100" dirty="0" smtClean="0">
                    <a:latin typeface="+mn-ea"/>
                    <a:cs typeface="Times New Roman" panose="02020603050405020304" pitchFamily="18" charset="0"/>
                  </a:rPr>
                  <a:t>分子模拟</a:t>
                </a:r>
                <a:r>
                  <a:rPr lang="zh-CN" altLang="zh-CN" kern="100" dirty="0">
                    <a:latin typeface="+mn-ea"/>
                    <a:cs typeface="Times New Roman" panose="02020603050405020304" pitchFamily="18" charset="0"/>
                  </a:rPr>
                  <a:t>是一类通过计算机模拟来研究分子或分子体系结构与性质的重要研究方法，包括分子力学（</a:t>
                </a:r>
                <a:r>
                  <a:rPr lang="en-US" altLang="zh-CN" kern="100" dirty="0">
                    <a:latin typeface="+mn-ea"/>
                    <a:cs typeface="Times New Roman" panose="02020603050405020304" pitchFamily="18" charset="0"/>
                  </a:rPr>
                  <a:t>MM</a:t>
                </a:r>
                <a:r>
                  <a:rPr lang="zh-CN" altLang="zh-CN" kern="100" dirty="0">
                    <a:latin typeface="+mn-ea"/>
                    <a:cs typeface="Times New Roman" panose="02020603050405020304" pitchFamily="18" charset="0"/>
                  </a:rPr>
                  <a:t>）、蒙特卡罗（</a:t>
                </a:r>
                <a:r>
                  <a:rPr lang="en-US" altLang="zh-CN" kern="100" dirty="0">
                    <a:latin typeface="+mn-ea"/>
                    <a:cs typeface="Times New Roman" panose="02020603050405020304" pitchFamily="18" charset="0"/>
                  </a:rPr>
                  <a:t>MC</a:t>
                </a:r>
                <a:r>
                  <a:rPr lang="zh-CN" altLang="zh-CN" kern="100" dirty="0">
                    <a:latin typeface="+mn-ea"/>
                    <a:cs typeface="Times New Roman" panose="02020603050405020304" pitchFamily="18" charset="0"/>
                  </a:rPr>
                  <a:t>）模拟、分子动力学（</a:t>
                </a:r>
                <a:r>
                  <a:rPr lang="en-US" altLang="zh-CN" kern="100" dirty="0">
                    <a:latin typeface="+mn-ea"/>
                    <a:cs typeface="Times New Roman" panose="02020603050405020304" pitchFamily="18" charset="0"/>
                  </a:rPr>
                  <a:t>MD</a:t>
                </a:r>
                <a:r>
                  <a:rPr lang="zh-CN" altLang="zh-CN" kern="100" dirty="0">
                    <a:latin typeface="+mn-ea"/>
                    <a:cs typeface="Times New Roman" panose="02020603050405020304" pitchFamily="18" charset="0"/>
                  </a:rPr>
                  <a:t>）模拟</a:t>
                </a:r>
                <a:r>
                  <a:rPr lang="zh-CN" altLang="zh-CN" kern="100" dirty="0" smtClean="0">
                    <a:latin typeface="+mn-ea"/>
                    <a:cs typeface="Times New Roman" panose="02020603050405020304" pitchFamily="18" charset="0"/>
                  </a:rPr>
                  <a:t>等</a:t>
                </a:r>
                <a:r>
                  <a:rPr lang="zh-CN" altLang="en-US" kern="100" dirty="0" smtClean="0">
                    <a:latin typeface="+mn-ea"/>
                    <a:cs typeface="Times New Roman" panose="02020603050405020304" pitchFamily="18" charset="0"/>
                  </a:rPr>
                  <a:t>。</a:t>
                </a:r>
                <a:endParaRPr lang="en-US" altLang="zh-CN" kern="100" dirty="0" smtClean="0">
                  <a:latin typeface="+mn-ea"/>
                  <a:cs typeface="Times New Roman" panose="02020603050405020304" pitchFamily="18" charset="0"/>
                </a:endParaRPr>
              </a:p>
              <a:p>
                <a:pPr indent="304800" algn="just">
                  <a:spcAft>
                    <a:spcPts val="0"/>
                  </a:spcAft>
                </a:pPr>
                <a:r>
                  <a:rPr lang="zh-CN" altLang="zh-CN" kern="100" dirty="0" smtClean="0">
                    <a:latin typeface="+mn-ea"/>
                    <a:cs typeface="Times New Roman" panose="02020603050405020304" pitchFamily="18" charset="0"/>
                  </a:rPr>
                  <a:t>经典</a:t>
                </a:r>
                <a:r>
                  <a:rPr lang="en-US" altLang="zh-CN" kern="100" dirty="0">
                    <a:latin typeface="+mn-ea"/>
                    <a:cs typeface="Times New Roman" panose="02020603050405020304" pitchFamily="18" charset="0"/>
                  </a:rPr>
                  <a:t>MD</a:t>
                </a:r>
                <a:r>
                  <a:rPr lang="zh-CN" altLang="zh-CN" kern="100" dirty="0">
                    <a:latin typeface="+mn-ea"/>
                    <a:cs typeface="Times New Roman" panose="02020603050405020304" pitchFamily="18" charset="0"/>
                  </a:rPr>
                  <a:t>模拟中，分子的运动由牛顿运动方程决定</a:t>
                </a:r>
                <a:r>
                  <a:rPr lang="zh-CN" altLang="zh-CN" kern="100" dirty="0" smtClean="0">
                    <a:latin typeface="+mn-ea"/>
                    <a:cs typeface="Times New Roman" panose="02020603050405020304" pitchFamily="18" charset="0"/>
                  </a:rPr>
                  <a:t>，</a:t>
                </a:r>
                <a:endParaRPr lang="en-US" altLang="zh-CN" kern="100" dirty="0" smtClean="0">
                  <a:latin typeface="+mn-ea"/>
                  <a:cs typeface="Times New Roman" panose="02020603050405020304" pitchFamily="18" charset="0"/>
                </a:endParaRPr>
              </a:p>
              <a:p>
                <a:pPr indent="304800" algn="just">
                  <a:spcAft>
                    <a:spcPts val="0"/>
                  </a:spcAft>
                </a:pPr>
                <a:endParaRPr lang="zh-CN" altLang="zh-CN" kern="100" dirty="0">
                  <a:latin typeface="+mn-ea"/>
                  <a:cs typeface="Times New Roman" panose="02020603050405020304" pitchFamily="18" charset="0"/>
                </a:endParaRPr>
              </a:p>
              <a:p>
                <a:pPr algn="ctr">
                  <a:spcAft>
                    <a:spcPts val="0"/>
                  </a:spcAft>
                  <a:tabLst>
                    <a:tab pos="2743200" algn="ctr"/>
                    <a:tab pos="5334000" algn="r"/>
                  </a:tabLst>
                </a:pPr>
                <a:r>
                  <a:rPr lang="en-US" altLang="zh-CN" sz="3600" kern="100" dirty="0">
                    <a:effectLst/>
                    <a:latin typeface="+mn-ea"/>
                    <a:cs typeface="Times New Roman" panose="02020603050405020304" pitchFamily="18" charset="0"/>
                  </a:rPr>
                  <a:t>	</a:t>
                </a:r>
                <a14:m>
                  <m:oMath xmlns:m="http://schemas.openxmlformats.org/officeDocument/2006/math">
                    <m:f>
                      <m:fPr>
                        <m:type m:val="lin"/>
                        <m:ctrlPr>
                          <a:rPr lang="zh-CN" altLang="zh-CN" sz="3600" i="1" kern="100">
                            <a:effectLst/>
                            <a:latin typeface="Cambria Math" panose="02040503050406030204" pitchFamily="18" charset="0"/>
                            <a:cs typeface="Times New Roman" panose="02020603050405020304" pitchFamily="18" charset="0"/>
                          </a:rPr>
                        </m:ctrlPr>
                      </m:fPr>
                      <m:num>
                        <m:sSub>
                          <m:sSubPr>
                            <m:ctrlPr>
                              <a:rPr lang="zh-CN" altLang="zh-CN" sz="3600" i="1" kern="100">
                                <a:effectLst/>
                                <a:latin typeface="Cambria Math" panose="02040503050406030204" pitchFamily="18" charset="0"/>
                                <a:cs typeface="Times New Roman" panose="02020603050405020304" pitchFamily="18" charset="0"/>
                              </a:rPr>
                            </m:ctrlPr>
                          </m:sSubPr>
                          <m:e>
                            <m:r>
                              <a:rPr lang="en-US" altLang="zh-CN" sz="3600" i="1" kern="100">
                                <a:effectLst/>
                                <a:latin typeface="Cambria Math" panose="02040503050406030204" pitchFamily="18" charset="0"/>
                                <a:cs typeface="Times New Roman" panose="02020603050405020304" pitchFamily="18" charset="0"/>
                              </a:rPr>
                              <m:t>𝑚</m:t>
                            </m:r>
                          </m:e>
                          <m:sub>
                            <m:r>
                              <a:rPr lang="en-US" altLang="zh-CN" sz="3600" i="1" kern="100">
                                <a:effectLst/>
                                <a:latin typeface="Cambria Math" panose="02040503050406030204" pitchFamily="18" charset="0"/>
                                <a:cs typeface="Times New Roman" panose="02020603050405020304" pitchFamily="18" charset="0"/>
                              </a:rPr>
                              <m:t>𝑖</m:t>
                            </m:r>
                          </m:sub>
                        </m:sSub>
                        <m:sSup>
                          <m:sSupPr>
                            <m:ctrlPr>
                              <a:rPr lang="zh-CN" altLang="zh-CN" sz="3600" i="1" kern="100">
                                <a:effectLst/>
                                <a:latin typeface="Cambria Math" panose="02040503050406030204" pitchFamily="18" charset="0"/>
                                <a:cs typeface="Times New Roman" panose="02020603050405020304" pitchFamily="18" charset="0"/>
                              </a:rPr>
                            </m:ctrlPr>
                          </m:sSupPr>
                          <m:e>
                            <m:r>
                              <a:rPr lang="en-US" altLang="zh-CN" sz="3600" i="1" kern="100">
                                <a:effectLst/>
                                <a:latin typeface="Cambria Math" panose="02040503050406030204" pitchFamily="18" charset="0"/>
                                <a:cs typeface="Times New Roman" panose="02020603050405020304" pitchFamily="18" charset="0"/>
                              </a:rPr>
                              <m:t>𝑑</m:t>
                            </m:r>
                          </m:e>
                          <m:sup>
                            <m:r>
                              <a:rPr lang="en-US" altLang="zh-CN" sz="3600" kern="100">
                                <a:effectLst/>
                                <a:latin typeface="Cambria Math" panose="02040503050406030204" pitchFamily="18" charset="0"/>
                                <a:cs typeface="Times New Roman" panose="02020603050405020304" pitchFamily="18" charset="0"/>
                              </a:rPr>
                              <m:t>2</m:t>
                            </m:r>
                          </m:sup>
                        </m:sSup>
                        <m:sSub>
                          <m:sSubPr>
                            <m:ctrlPr>
                              <a:rPr lang="zh-CN" altLang="zh-CN" sz="3600" i="1" kern="100">
                                <a:effectLst/>
                                <a:latin typeface="Cambria Math" panose="02040503050406030204" pitchFamily="18" charset="0"/>
                                <a:cs typeface="Times New Roman" panose="02020603050405020304" pitchFamily="18" charset="0"/>
                              </a:rPr>
                            </m:ctrlPr>
                          </m:sSubPr>
                          <m:e>
                            <m:r>
                              <a:rPr lang="en-US" altLang="zh-CN" sz="3600" i="1" kern="100">
                                <a:effectLst/>
                                <a:latin typeface="Cambria Math" panose="02040503050406030204" pitchFamily="18" charset="0"/>
                                <a:cs typeface="Times New Roman" panose="02020603050405020304" pitchFamily="18" charset="0"/>
                              </a:rPr>
                              <m:t>𝑟</m:t>
                            </m:r>
                          </m:e>
                          <m:sub>
                            <m:r>
                              <a:rPr lang="en-US" altLang="zh-CN" sz="3600" i="1" kern="100">
                                <a:effectLst/>
                                <a:latin typeface="Cambria Math" panose="02040503050406030204" pitchFamily="18" charset="0"/>
                                <a:cs typeface="Times New Roman" panose="02020603050405020304" pitchFamily="18" charset="0"/>
                              </a:rPr>
                              <m:t>𝑖</m:t>
                            </m:r>
                          </m:sub>
                        </m:sSub>
                      </m:num>
                      <m:den>
                        <m:sSup>
                          <m:sSupPr>
                            <m:ctrlPr>
                              <a:rPr lang="zh-CN" altLang="zh-CN" sz="3600" i="1" kern="100">
                                <a:effectLst/>
                                <a:latin typeface="Cambria Math" panose="02040503050406030204" pitchFamily="18" charset="0"/>
                                <a:cs typeface="Times New Roman" panose="02020603050405020304" pitchFamily="18" charset="0"/>
                              </a:rPr>
                            </m:ctrlPr>
                          </m:sSupPr>
                          <m:e>
                            <m:r>
                              <a:rPr lang="en-US" altLang="zh-CN" sz="3600" i="1" kern="100">
                                <a:effectLst/>
                                <a:latin typeface="Cambria Math" panose="02040503050406030204" pitchFamily="18" charset="0"/>
                                <a:cs typeface="Times New Roman" panose="02020603050405020304" pitchFamily="18" charset="0"/>
                              </a:rPr>
                              <m:t>𝑑𝑡</m:t>
                            </m:r>
                          </m:e>
                          <m:sup>
                            <m:r>
                              <a:rPr lang="en-US" altLang="zh-CN" sz="3600" kern="100">
                                <a:effectLst/>
                                <a:latin typeface="Cambria Math" panose="02040503050406030204" pitchFamily="18" charset="0"/>
                                <a:cs typeface="Times New Roman" panose="02020603050405020304" pitchFamily="18" charset="0"/>
                              </a:rPr>
                              <m:t>2</m:t>
                            </m:r>
                          </m:sup>
                        </m:sSup>
                      </m:den>
                    </m:f>
                    <m:r>
                      <a:rPr lang="en-US" altLang="zh-CN" sz="3600" kern="100">
                        <a:effectLst/>
                        <a:latin typeface="Cambria Math" panose="02040503050406030204" pitchFamily="18" charset="0"/>
                        <a:cs typeface="Times New Roman" panose="02020603050405020304" pitchFamily="18" charset="0"/>
                      </a:rPr>
                      <m:t>=</m:t>
                    </m:r>
                    <m:r>
                      <a:rPr lang="en-US" altLang="zh-CN" sz="3600" i="1" kern="100">
                        <a:effectLst/>
                        <a:latin typeface="Cambria Math" panose="02040503050406030204" pitchFamily="18" charset="0"/>
                        <a:cs typeface="Times New Roman" panose="02020603050405020304" pitchFamily="18" charset="0"/>
                      </a:rPr>
                      <m:t>−</m:t>
                    </m:r>
                    <m:sSub>
                      <m:sSubPr>
                        <m:ctrlPr>
                          <a:rPr lang="zh-CN" altLang="zh-CN" sz="3600" i="1" kern="100">
                            <a:effectLst/>
                            <a:latin typeface="Cambria Math" panose="02040503050406030204" pitchFamily="18" charset="0"/>
                            <a:cs typeface="Times New Roman" panose="02020603050405020304" pitchFamily="18" charset="0"/>
                          </a:rPr>
                        </m:ctrlPr>
                      </m:sSubPr>
                      <m:e>
                        <m:r>
                          <a:rPr lang="en-US" altLang="zh-CN" sz="3600" kern="100">
                            <a:effectLst/>
                            <a:latin typeface="Cambria Math" panose="02040503050406030204" pitchFamily="18" charset="0"/>
                            <a:cs typeface="Times New Roman" panose="02020603050405020304" pitchFamily="18" charset="0"/>
                          </a:rPr>
                          <m:t>𝛻</m:t>
                        </m:r>
                      </m:e>
                      <m:sub>
                        <m:r>
                          <a:rPr lang="en-US" altLang="zh-CN" sz="3600" i="1" kern="100">
                            <a:effectLst/>
                            <a:latin typeface="Cambria Math" panose="02040503050406030204" pitchFamily="18" charset="0"/>
                            <a:cs typeface="Times New Roman" panose="02020603050405020304" pitchFamily="18" charset="0"/>
                          </a:rPr>
                          <m:t>𝑖</m:t>
                        </m:r>
                      </m:sub>
                    </m:sSub>
                    <m:r>
                      <a:rPr lang="en-US" altLang="zh-CN" sz="3600" i="1" kern="100">
                        <a:effectLst/>
                        <a:latin typeface="Cambria Math" panose="02040503050406030204" pitchFamily="18" charset="0"/>
                        <a:cs typeface="Times New Roman" panose="02020603050405020304" pitchFamily="18" charset="0"/>
                      </a:rPr>
                      <m:t>𝑉</m:t>
                    </m:r>
                    <m:d>
                      <m:dPr>
                        <m:ctrlPr>
                          <a:rPr lang="zh-CN" altLang="zh-CN" sz="3600" i="1" kern="100">
                            <a:effectLst/>
                            <a:latin typeface="Cambria Math" panose="02040503050406030204" pitchFamily="18" charset="0"/>
                            <a:cs typeface="Times New Roman" panose="02020603050405020304" pitchFamily="18" charset="0"/>
                          </a:rPr>
                        </m:ctrlPr>
                      </m:dPr>
                      <m:e>
                        <m:sSub>
                          <m:sSubPr>
                            <m:ctrlPr>
                              <a:rPr lang="zh-CN" altLang="zh-CN" sz="3600" i="1" kern="100">
                                <a:effectLst/>
                                <a:latin typeface="Cambria Math" panose="02040503050406030204" pitchFamily="18" charset="0"/>
                                <a:cs typeface="Times New Roman" panose="02020603050405020304" pitchFamily="18" charset="0"/>
                              </a:rPr>
                            </m:ctrlPr>
                          </m:sSubPr>
                          <m:e>
                            <m:r>
                              <a:rPr lang="en-US" altLang="zh-CN" sz="3600" i="1" kern="100">
                                <a:effectLst/>
                                <a:latin typeface="Cambria Math" panose="02040503050406030204" pitchFamily="18" charset="0"/>
                                <a:cs typeface="Times New Roman" panose="02020603050405020304" pitchFamily="18" charset="0"/>
                              </a:rPr>
                              <m:t>𝑟</m:t>
                            </m:r>
                          </m:e>
                          <m:sub>
                            <m:r>
                              <a:rPr lang="en-US" altLang="zh-CN" sz="3600" kern="100">
                                <a:effectLst/>
                                <a:latin typeface="Cambria Math" panose="02040503050406030204" pitchFamily="18" charset="0"/>
                                <a:cs typeface="Times New Roman" panose="02020603050405020304" pitchFamily="18" charset="0"/>
                              </a:rPr>
                              <m:t>1</m:t>
                            </m:r>
                          </m:sub>
                        </m:sSub>
                        <m:sSub>
                          <m:sSubPr>
                            <m:ctrlPr>
                              <a:rPr lang="zh-CN" altLang="zh-CN" sz="3600" i="1" kern="100">
                                <a:effectLst/>
                                <a:latin typeface="Cambria Math" panose="02040503050406030204" pitchFamily="18" charset="0"/>
                                <a:cs typeface="Times New Roman" panose="02020603050405020304" pitchFamily="18" charset="0"/>
                              </a:rPr>
                            </m:ctrlPr>
                          </m:sSubPr>
                          <m:e>
                            <m:r>
                              <a:rPr lang="en-US" altLang="zh-CN" sz="3600" i="1" kern="100">
                                <a:effectLst/>
                                <a:latin typeface="Cambria Math" panose="02040503050406030204" pitchFamily="18" charset="0"/>
                                <a:cs typeface="Times New Roman" panose="02020603050405020304" pitchFamily="18" charset="0"/>
                              </a:rPr>
                              <m:t>𝑟</m:t>
                            </m:r>
                          </m:e>
                          <m:sub>
                            <m:r>
                              <a:rPr lang="en-US" altLang="zh-CN" sz="3600" kern="100">
                                <a:effectLst/>
                                <a:latin typeface="Cambria Math" panose="02040503050406030204" pitchFamily="18" charset="0"/>
                                <a:cs typeface="Times New Roman" panose="02020603050405020304" pitchFamily="18" charset="0"/>
                              </a:rPr>
                              <m:t>2</m:t>
                            </m:r>
                          </m:sub>
                        </m:sSub>
                        <m:r>
                          <a:rPr lang="en-US" altLang="zh-CN" sz="3600" kern="100">
                            <a:effectLst/>
                            <a:latin typeface="Cambria Math" panose="02040503050406030204" pitchFamily="18" charset="0"/>
                            <a:cs typeface="Times New Roman" panose="02020603050405020304" pitchFamily="18" charset="0"/>
                          </a:rPr>
                          <m:t>…,</m:t>
                        </m:r>
                        <m:sSub>
                          <m:sSubPr>
                            <m:ctrlPr>
                              <a:rPr lang="zh-CN" altLang="zh-CN" sz="3600" i="1" kern="100">
                                <a:effectLst/>
                                <a:latin typeface="Cambria Math" panose="02040503050406030204" pitchFamily="18" charset="0"/>
                                <a:cs typeface="Times New Roman" panose="02020603050405020304" pitchFamily="18" charset="0"/>
                              </a:rPr>
                            </m:ctrlPr>
                          </m:sSubPr>
                          <m:e>
                            <m:r>
                              <a:rPr lang="en-US" altLang="zh-CN" sz="3600" i="1" kern="100">
                                <a:effectLst/>
                                <a:latin typeface="Cambria Math" panose="02040503050406030204" pitchFamily="18" charset="0"/>
                                <a:cs typeface="Times New Roman" panose="02020603050405020304" pitchFamily="18" charset="0"/>
                              </a:rPr>
                              <m:t>𝑟</m:t>
                            </m:r>
                          </m:e>
                          <m:sub>
                            <m:r>
                              <a:rPr lang="en-US" altLang="zh-CN" sz="3600" i="1" kern="100">
                                <a:effectLst/>
                                <a:latin typeface="Cambria Math" panose="02040503050406030204" pitchFamily="18" charset="0"/>
                                <a:cs typeface="Times New Roman" panose="02020603050405020304" pitchFamily="18" charset="0"/>
                              </a:rPr>
                              <m:t>𝑁</m:t>
                            </m:r>
                          </m:sub>
                        </m:sSub>
                      </m:e>
                    </m:d>
                  </m:oMath>
                </a14:m>
                <a:r>
                  <a:rPr lang="en-US" altLang="zh-CN" sz="3600" kern="100" dirty="0">
                    <a:effectLst/>
                    <a:latin typeface="+mn-ea"/>
                    <a:cs typeface="Times New Roman" panose="02020603050405020304" pitchFamily="18" charset="0"/>
                  </a:rPr>
                  <a:t>			(2.1</a:t>
                </a:r>
                <a:r>
                  <a:rPr lang="en-US" altLang="zh-CN" sz="3600" kern="100" dirty="0" smtClean="0">
                    <a:effectLst/>
                    <a:latin typeface="+mn-ea"/>
                    <a:cs typeface="Times New Roman" panose="02020603050405020304" pitchFamily="18" charset="0"/>
                  </a:rPr>
                  <a:t>)</a:t>
                </a:r>
              </a:p>
              <a:p>
                <a:pPr algn="just">
                  <a:spcAft>
                    <a:spcPts val="0"/>
                  </a:spcAft>
                  <a:tabLst>
                    <a:tab pos="2743200" algn="ctr"/>
                    <a:tab pos="5334000" algn="r"/>
                  </a:tabLst>
                </a:pPr>
                <a:endParaRPr lang="zh-CN" altLang="zh-CN" sz="3600" kern="100" dirty="0">
                  <a:effectLst/>
                  <a:latin typeface="+mn-ea"/>
                  <a:cs typeface="Times New Roman" panose="02020603050405020304" pitchFamily="18" charset="0"/>
                </a:endParaRPr>
              </a:p>
              <a:p>
                <a:pPr indent="304800" algn="just">
                  <a:spcAft>
                    <a:spcPts val="0"/>
                  </a:spcAft>
                </a:pPr>
                <a:r>
                  <a:rPr lang="zh-CN" altLang="zh-CN" kern="100" dirty="0">
                    <a:latin typeface="+mn-ea"/>
                    <a:cs typeface="Times New Roman" panose="02020603050405020304" pitchFamily="18" charset="0"/>
                  </a:rPr>
                  <a:t>其中</a:t>
                </a:r>
                <a14:m>
                  <m:oMath xmlns:m="http://schemas.openxmlformats.org/officeDocument/2006/math">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𝑚</m:t>
                        </m:r>
                      </m:e>
                      <m:sub>
                        <m:r>
                          <a:rPr lang="en-US" altLang="zh-CN" i="1" kern="100">
                            <a:latin typeface="Cambria Math" panose="02040503050406030204" pitchFamily="18" charset="0"/>
                            <a:cs typeface="Times New Roman" panose="02020603050405020304" pitchFamily="18" charset="0"/>
                          </a:rPr>
                          <m:t>𝑖</m:t>
                        </m:r>
                      </m:sub>
                    </m:sSub>
                  </m:oMath>
                </a14:m>
                <a:r>
                  <a:rPr lang="en-US" altLang="zh-CN" kern="100" dirty="0">
                    <a:latin typeface="+mn-ea"/>
                    <a:cs typeface="Times New Roman" panose="02020603050405020304" pitchFamily="18" charset="0"/>
                  </a:rPr>
                  <a:t>,</a:t>
                </a:r>
                <a14:m>
                  <m:oMath xmlns:m="http://schemas.openxmlformats.org/officeDocument/2006/math">
                    <m:r>
                      <a:rPr lang="en-US" altLang="zh-CN" kern="100">
                        <a:latin typeface="Cambria Math" panose="02040503050406030204" pitchFamily="18" charset="0"/>
                        <a:cs typeface="Times New Roman" panose="02020603050405020304" pitchFamily="18" charset="0"/>
                      </a:rPr>
                      <m:t> </m:t>
                    </m:r>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𝑟</m:t>
                        </m:r>
                      </m:e>
                      <m:sub>
                        <m:r>
                          <a:rPr lang="en-US" altLang="zh-CN" i="1" kern="100">
                            <a:latin typeface="Cambria Math" panose="02040503050406030204" pitchFamily="18" charset="0"/>
                            <a:cs typeface="Times New Roman" panose="02020603050405020304" pitchFamily="18" charset="0"/>
                          </a:rPr>
                          <m:t>𝑖</m:t>
                        </m:r>
                      </m:sub>
                    </m:sSub>
                  </m:oMath>
                </a14:m>
                <a:r>
                  <a:rPr lang="zh-CN" altLang="zh-CN" kern="100" dirty="0">
                    <a:latin typeface="+mn-ea"/>
                    <a:cs typeface="Times New Roman" panose="02020603050405020304" pitchFamily="18" charset="0"/>
                  </a:rPr>
                  <a:t>分别为第</a:t>
                </a:r>
                <a14:m>
                  <m:oMath xmlns:m="http://schemas.openxmlformats.org/officeDocument/2006/math">
                    <m:r>
                      <a:rPr lang="en-US" altLang="zh-CN" i="1" kern="100">
                        <a:latin typeface="Cambria Math" panose="02040503050406030204" pitchFamily="18" charset="0"/>
                        <a:cs typeface="Times New Roman" panose="02020603050405020304" pitchFamily="18" charset="0"/>
                      </a:rPr>
                      <m:t>𝑖</m:t>
                    </m:r>
                  </m:oMath>
                </a14:m>
                <a:r>
                  <a:rPr lang="zh-CN" altLang="zh-CN" kern="100" dirty="0">
                    <a:latin typeface="+mn-ea"/>
                    <a:cs typeface="Times New Roman" panose="02020603050405020304" pitchFamily="18" charset="0"/>
                  </a:rPr>
                  <a:t>个原子的质量和位置，</a:t>
                </a:r>
                <a14:m>
                  <m:oMath xmlns:m="http://schemas.openxmlformats.org/officeDocument/2006/math">
                    <m:sSub>
                      <m:sSubPr>
                        <m:ctrlPr>
                          <a:rPr lang="zh-CN" altLang="zh-CN" i="1" kern="100">
                            <a:latin typeface="Cambria Math" panose="02040503050406030204" pitchFamily="18" charset="0"/>
                            <a:cs typeface="Times New Roman" panose="02020603050405020304" pitchFamily="18" charset="0"/>
                          </a:rPr>
                        </m:ctrlPr>
                      </m:sSubPr>
                      <m:e>
                        <m:r>
                          <a:rPr lang="en-US" altLang="zh-CN" kern="100">
                            <a:latin typeface="Cambria Math" panose="02040503050406030204" pitchFamily="18" charset="0"/>
                            <a:cs typeface="Times New Roman" panose="02020603050405020304" pitchFamily="18" charset="0"/>
                          </a:rPr>
                          <m:t>𝛻</m:t>
                        </m:r>
                      </m:e>
                      <m:sub>
                        <m:r>
                          <a:rPr lang="en-US" altLang="zh-CN" i="1" kern="100">
                            <a:latin typeface="Cambria Math" panose="02040503050406030204" pitchFamily="18" charset="0"/>
                            <a:cs typeface="Times New Roman" panose="02020603050405020304" pitchFamily="18" charset="0"/>
                          </a:rPr>
                          <m:t>𝑖</m:t>
                        </m:r>
                      </m:sub>
                    </m:sSub>
                    <m:r>
                      <a:rPr lang="en-US" altLang="zh-CN" i="1" kern="100">
                        <a:latin typeface="Cambria Math" panose="02040503050406030204" pitchFamily="18" charset="0"/>
                        <a:cs typeface="Times New Roman" panose="02020603050405020304" pitchFamily="18" charset="0"/>
                      </a:rPr>
                      <m:t>=−</m:t>
                    </m:r>
                    <m:f>
                      <m:fPr>
                        <m:type m:val="lin"/>
                        <m:ctrlPr>
                          <a:rPr lang="zh-CN" altLang="zh-CN" i="1" kern="100">
                            <a:latin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num>
                      <m:den>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m:t>
                            </m:r>
                          </m:e>
                          <m:sub>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𝑟</m:t>
                                </m:r>
                              </m:e>
                              <m:sub>
                                <m:r>
                                  <a:rPr lang="en-US" altLang="zh-CN" i="1" kern="100">
                                    <a:latin typeface="Cambria Math" panose="02040503050406030204" pitchFamily="18" charset="0"/>
                                    <a:cs typeface="Times New Roman" panose="02020603050405020304" pitchFamily="18" charset="0"/>
                                  </a:rPr>
                                  <m:t>𝑖</m:t>
                                </m:r>
                              </m:sub>
                            </m:sSub>
                          </m:sub>
                        </m:sSub>
                      </m:den>
                    </m:f>
                  </m:oMath>
                </a14:m>
                <a:r>
                  <a:rPr lang="zh-CN" altLang="zh-CN" kern="100" dirty="0">
                    <a:latin typeface="+mn-ea"/>
                    <a:cs typeface="Times New Roman" panose="02020603050405020304" pitchFamily="18" charset="0"/>
                  </a:rPr>
                  <a:t>，</a:t>
                </a:r>
                <a14:m>
                  <m:oMath xmlns:m="http://schemas.openxmlformats.org/officeDocument/2006/math">
                    <m:r>
                      <a:rPr lang="en-US" altLang="zh-CN" i="1" kern="100">
                        <a:latin typeface="Cambria Math" panose="02040503050406030204" pitchFamily="18" charset="0"/>
                        <a:cs typeface="Times New Roman" panose="02020603050405020304" pitchFamily="18" charset="0"/>
                      </a:rPr>
                      <m:t>𝑉</m:t>
                    </m:r>
                    <m:r>
                      <a:rPr lang="en-US" altLang="zh-CN" i="1"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𝑟</m:t>
                        </m:r>
                      </m:e>
                      <m:sub>
                        <m:r>
                          <a:rPr lang="en-US" altLang="zh-CN" i="1" kern="100">
                            <a:latin typeface="Cambria Math" panose="02040503050406030204" pitchFamily="18" charset="0"/>
                            <a:cs typeface="Times New Roman" panose="02020603050405020304" pitchFamily="18" charset="0"/>
                          </a:rPr>
                          <m:t>1</m:t>
                        </m:r>
                      </m:sub>
                    </m:sSub>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𝑟</m:t>
                        </m:r>
                      </m:e>
                      <m:sub>
                        <m:r>
                          <a:rPr lang="en-US" altLang="zh-CN" i="1" kern="100">
                            <a:latin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cs typeface="Times New Roman" panose="02020603050405020304" pitchFamily="18" charset="0"/>
                      </a:rPr>
                      <m:t>…</m:t>
                    </m:r>
                    <m:r>
                      <a:rPr lang="en-US" altLang="zh-CN"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𝑟</m:t>
                        </m:r>
                      </m:e>
                      <m:sub>
                        <m:r>
                          <a:rPr lang="en-US" altLang="zh-CN" i="1" kern="100">
                            <a:latin typeface="Cambria Math" panose="02040503050406030204" pitchFamily="18" charset="0"/>
                            <a:cs typeface="Times New Roman" panose="02020603050405020304" pitchFamily="18" charset="0"/>
                          </a:rPr>
                          <m:t>𝑁</m:t>
                        </m:r>
                      </m:sub>
                    </m:sSub>
                    <m:r>
                      <a:rPr lang="en-US" altLang="zh-CN" i="1" kern="100">
                        <a:latin typeface="Cambria Math" panose="02040503050406030204" pitchFamily="18" charset="0"/>
                        <a:cs typeface="Times New Roman" panose="02020603050405020304" pitchFamily="18" charset="0"/>
                      </a:rPr>
                      <m:t>)</m:t>
                    </m:r>
                  </m:oMath>
                </a14:m>
                <a:r>
                  <a:rPr lang="zh-CN" altLang="zh-CN" kern="100" dirty="0">
                    <a:latin typeface="+mn-ea"/>
                    <a:cs typeface="Times New Roman" panose="02020603050405020304" pitchFamily="18" charset="0"/>
                  </a:rPr>
                  <a:t>为体系所处的势。</a:t>
                </a:r>
              </a:p>
            </p:txBody>
          </p:sp>
        </mc:Choice>
        <mc:Fallback xmlns="">
          <p:sp>
            <p:nvSpPr>
              <p:cNvPr id="7" name="矩形 6"/>
              <p:cNvSpPr>
                <a:spLocks noRot="1" noChangeAspect="1" noMove="1" noResize="1" noEditPoints="1" noAdjustHandles="1" noChangeArrowheads="1" noChangeShapeType="1" noTextEdit="1"/>
              </p:cNvSpPr>
              <p:nvPr/>
            </p:nvSpPr>
            <p:spPr>
              <a:xfrm>
                <a:off x="521367" y="1619989"/>
                <a:ext cx="11558337" cy="3176767"/>
              </a:xfrm>
              <a:prstGeom prst="rect">
                <a:avLst/>
              </a:prstGeom>
              <a:blipFill>
                <a:blip r:embed="rId5"/>
                <a:stretch>
                  <a:fillRect l="-475" t="-1152" r="-422" b="-191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051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1576137" y="-2829595"/>
            <a:ext cx="6906126" cy="6901371"/>
          </a:xfrm>
          <a:prstGeom prst="ellipse">
            <a:avLst/>
          </a:prstGeom>
          <a:noFill/>
          <a:ln w="57150">
            <a:solidFill>
              <a:srgbClr val="83D9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564108" y="1430837"/>
            <a:ext cx="6906126" cy="6901371"/>
          </a:xfrm>
          <a:prstGeom prst="ellipse">
            <a:avLst/>
          </a:prstGeom>
          <a:solidFill>
            <a:srgbClr val="83D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a:solidFill>
                  <a:srgbClr val="1A9895"/>
                </a:solidFill>
              </a:rPr>
              <a:t>2.2.1</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分子动力学的基本原理</a:t>
            </a:r>
          </a:p>
        </p:txBody>
      </p:sp>
      <mc:AlternateContent xmlns:mc="http://schemas.openxmlformats.org/markup-compatibility/2006" xmlns:a14="http://schemas.microsoft.com/office/drawing/2010/main">
        <mc:Choice Requires="a14">
          <p:sp>
            <p:nvSpPr>
              <p:cNvPr id="10" name="矩形 9"/>
              <p:cNvSpPr/>
              <p:nvPr/>
            </p:nvSpPr>
            <p:spPr>
              <a:xfrm>
                <a:off x="582930" y="1634958"/>
                <a:ext cx="11338559" cy="3640099"/>
              </a:xfrm>
              <a:prstGeom prst="rect">
                <a:avLst/>
              </a:prstGeom>
            </p:spPr>
            <p:txBody>
              <a:bodyPr wrap="square">
                <a:spAutoFit/>
              </a:bodyPr>
              <a:lstStyle/>
              <a:p>
                <a:pPr algn="just">
                  <a:lnSpc>
                    <a:spcPts val="2000"/>
                  </a:lnSpc>
                  <a:spcBef>
                    <a:spcPts val="1200"/>
                  </a:spcBef>
                  <a:spcAft>
                    <a:spcPts val="300"/>
                  </a:spcAft>
                </a:pPr>
                <a:r>
                  <a:rPr lang="zh-CN" altLang="zh-CN" sz="1600" kern="1400" dirty="0">
                    <a:latin typeface="+mn-ea"/>
                    <a:cs typeface="Times New Roman" panose="02020603050405020304" pitchFamily="18" charset="0"/>
                  </a:rPr>
                  <a:t>①模拟系统势函数的选取</a:t>
                </a:r>
              </a:p>
              <a:p>
                <a:pPr indent="304800" algn="just">
                  <a:lnSpc>
                    <a:spcPts val="2000"/>
                  </a:lnSpc>
                  <a:spcAft>
                    <a:spcPts val="0"/>
                  </a:spcAft>
                </a:pPr>
                <a:r>
                  <a:rPr lang="zh-CN" altLang="zh-CN" sz="1600" kern="100" dirty="0" smtClean="0">
                    <a:latin typeface="+mn-ea"/>
                    <a:cs typeface="Times New Roman" panose="02020603050405020304" pitchFamily="18" charset="0"/>
                  </a:rPr>
                  <a:t>势函数</a:t>
                </a:r>
                <a:r>
                  <a:rPr lang="zh-CN" altLang="zh-CN" sz="1600" kern="100" dirty="0">
                    <a:latin typeface="+mn-ea"/>
                    <a:cs typeface="Times New Roman" panose="02020603050405020304" pitchFamily="18" charset="0"/>
                  </a:rPr>
                  <a:t>的选取与分子或原子间选取的模型筑有极大的</a:t>
                </a:r>
                <a:r>
                  <a:rPr lang="zh-CN" altLang="zh-CN" sz="1600" kern="100" dirty="0" smtClean="0">
                    <a:latin typeface="+mn-ea"/>
                    <a:cs typeface="Times New Roman" panose="02020603050405020304" pitchFamily="18" charset="0"/>
                  </a:rPr>
                  <a:t>关联</a:t>
                </a:r>
                <a:r>
                  <a:rPr lang="zh-CN" altLang="en-US" sz="1600" kern="100" dirty="0" smtClean="0">
                    <a:latin typeface="+mn-ea"/>
                    <a:cs typeface="Times New Roman" panose="02020603050405020304" pitchFamily="18" charset="0"/>
                  </a:rPr>
                  <a:t>，</a:t>
                </a:r>
                <a:r>
                  <a:rPr lang="en-US" altLang="zh-CN" sz="1600" kern="100" dirty="0" smtClean="0">
                    <a:latin typeface="+mn-ea"/>
                    <a:cs typeface="Times New Roman" panose="02020603050405020304" pitchFamily="18" charset="0"/>
                  </a:rPr>
                  <a:t>P</a:t>
                </a:r>
                <a:r>
                  <a:rPr lang="en-US" altLang="zh-CN" sz="1600" kern="100" dirty="0">
                    <a:latin typeface="+mn-ea"/>
                    <a:cs typeface="Times New Roman" panose="02020603050405020304" pitchFamily="18" charset="0"/>
                  </a:rPr>
                  <a:t>. </a:t>
                </a:r>
                <a:r>
                  <a:rPr lang="en-US" altLang="zh-CN" sz="1600" kern="100" dirty="0" err="1">
                    <a:latin typeface="+mn-ea"/>
                    <a:cs typeface="Times New Roman" panose="02020603050405020304" pitchFamily="18" charset="0"/>
                  </a:rPr>
                  <a:t>Vashishta</a:t>
                </a:r>
                <a:r>
                  <a:rPr lang="zh-CN" altLang="zh-CN" sz="1600" kern="100" dirty="0">
                    <a:latin typeface="+mn-ea"/>
                    <a:cs typeface="Times New Roman" panose="02020603050405020304" pitchFamily="18" charset="0"/>
                  </a:rPr>
                  <a:t>等提出了一种新的势函数，其包含两体势与三体势的共同作用</a:t>
                </a:r>
                <a:r>
                  <a:rPr lang="en-US" altLang="zh-CN" sz="1600" kern="100" baseline="30000" dirty="0">
                    <a:latin typeface="+mn-ea"/>
                    <a:cs typeface="Times New Roman" panose="02020603050405020304" pitchFamily="18" charset="0"/>
                  </a:rPr>
                  <a:t>[8]</a:t>
                </a:r>
                <a:r>
                  <a:rPr lang="zh-CN" altLang="zh-CN" sz="1600" kern="100" dirty="0">
                    <a:latin typeface="+mn-ea"/>
                    <a:cs typeface="Times New Roman" panose="02020603050405020304" pitchFamily="18" charset="0"/>
                  </a:rPr>
                  <a:t>。在二体势中描述了原子间排斥力、库伦势、点电荷与偶极子的相互作用势以及偶极子间的相互作用势。而在三体势中描述了</a:t>
                </a:r>
                <a:r>
                  <a:rPr lang="en-US" altLang="zh-CN" sz="1600" kern="100" dirty="0">
                    <a:latin typeface="+mn-ea"/>
                    <a:cs typeface="Times New Roman" panose="02020603050405020304" pitchFamily="18" charset="0"/>
                  </a:rPr>
                  <a:t>Si–C–Si </a:t>
                </a:r>
                <a:r>
                  <a:rPr lang="zh-CN" altLang="zh-CN" sz="1600" kern="100" dirty="0">
                    <a:latin typeface="+mn-ea"/>
                    <a:cs typeface="Times New Roman" panose="02020603050405020304" pitchFamily="18" charset="0"/>
                  </a:rPr>
                  <a:t>与</a:t>
                </a:r>
                <a:r>
                  <a:rPr lang="en-US" altLang="zh-CN" sz="1600" kern="100" dirty="0">
                    <a:latin typeface="+mn-ea"/>
                    <a:cs typeface="Times New Roman" panose="02020603050405020304" pitchFamily="18" charset="0"/>
                  </a:rPr>
                  <a:t> C–Si–C </a:t>
                </a:r>
                <a:r>
                  <a:rPr lang="zh-CN" altLang="zh-CN" sz="1600" kern="100" dirty="0">
                    <a:latin typeface="+mn-ea"/>
                    <a:cs typeface="Times New Roman" panose="02020603050405020304" pitchFamily="18" charset="0"/>
                  </a:rPr>
                  <a:t>之间的原子相互作用。本文选取了</a:t>
                </a:r>
                <a:r>
                  <a:rPr lang="en-US" altLang="zh-CN" sz="1600" kern="100" dirty="0" err="1">
                    <a:latin typeface="+mn-ea"/>
                    <a:cs typeface="Times New Roman" panose="02020603050405020304" pitchFamily="18" charset="0"/>
                  </a:rPr>
                  <a:t>Vashishta</a:t>
                </a:r>
                <a:r>
                  <a:rPr lang="zh-CN" altLang="zh-CN" sz="1600" kern="100" dirty="0">
                    <a:latin typeface="+mn-ea"/>
                    <a:cs typeface="Times New Roman" panose="02020603050405020304" pitchFamily="18" charset="0"/>
                  </a:rPr>
                  <a:t>势作为单晶</a:t>
                </a:r>
                <a:r>
                  <a:rPr lang="en-US" altLang="zh-CN" sz="1600" kern="100" dirty="0">
                    <a:latin typeface="+mn-ea"/>
                    <a:cs typeface="Times New Roman" panose="02020603050405020304" pitchFamily="18" charset="0"/>
                  </a:rPr>
                  <a:t>3C-SiC</a:t>
                </a:r>
                <a:r>
                  <a:rPr lang="zh-CN" altLang="zh-CN" sz="1600" kern="100" dirty="0">
                    <a:latin typeface="+mn-ea"/>
                    <a:cs typeface="Times New Roman" panose="02020603050405020304" pitchFamily="18" charset="0"/>
                  </a:rPr>
                  <a:t>的原子间相互作用势函数。其包括了二体势和三体势：</a:t>
                </a:r>
              </a:p>
              <a:p>
                <a:pPr algn="just">
                  <a:lnSpc>
                    <a:spcPct val="200000"/>
                  </a:lnSpc>
                  <a:spcAft>
                    <a:spcPts val="0"/>
                  </a:spcAft>
                  <a:tabLst>
                    <a:tab pos="2743200" algn="ctr"/>
                    <a:tab pos="5334000" algn="r"/>
                  </a:tabLst>
                </a:pPr>
                <a:r>
                  <a:rPr lang="en-US" altLang="zh-CN" sz="3600" kern="100" dirty="0">
                    <a:effectLst/>
                    <a:latin typeface="+mn-ea"/>
                    <a:cs typeface="Times New Roman" panose="02020603050405020304" pitchFamily="18" charset="0"/>
                  </a:rPr>
                  <a:t>	</a:t>
                </a:r>
                <a14:m>
                  <m:oMath xmlns:m="http://schemas.openxmlformats.org/officeDocument/2006/math">
                    <m:r>
                      <a:rPr lang="en-US" altLang="zh-CN" sz="3600" i="1" kern="100">
                        <a:effectLst/>
                        <a:latin typeface="Cambria Math" panose="02040503050406030204" pitchFamily="18" charset="0"/>
                        <a:cs typeface="Times New Roman" panose="02020603050405020304" pitchFamily="18" charset="0"/>
                      </a:rPr>
                      <m:t>𝑉</m:t>
                    </m:r>
                    <m:r>
                      <a:rPr lang="en-US" altLang="zh-CN" sz="3600" kern="100">
                        <a:effectLst/>
                        <a:latin typeface="Cambria Math" panose="02040503050406030204" pitchFamily="18" charset="0"/>
                        <a:cs typeface="Times New Roman" panose="02020603050405020304" pitchFamily="18" charset="0"/>
                      </a:rPr>
                      <m:t>=</m:t>
                    </m:r>
                    <m:nary>
                      <m:naryPr>
                        <m:chr m:val="∑"/>
                        <m:limLoc m:val="undOvr"/>
                        <m:supHide m:val="on"/>
                        <m:ctrlPr>
                          <a:rPr lang="zh-CN" altLang="zh-CN" sz="3600" i="1" kern="100">
                            <a:effectLst/>
                            <a:latin typeface="Cambria Math" panose="02040503050406030204" pitchFamily="18" charset="0"/>
                            <a:cs typeface="Times New Roman" panose="02020603050405020304" pitchFamily="18" charset="0"/>
                          </a:rPr>
                        </m:ctrlPr>
                      </m:naryPr>
                      <m:sub>
                        <m:r>
                          <m:rPr>
                            <m:sty m:val="p"/>
                          </m:rPr>
                          <a:rPr lang="en-US" altLang="zh-CN" sz="3600" kern="100">
                            <a:effectLst/>
                            <a:latin typeface="Cambria Math" panose="02040503050406030204" pitchFamily="18" charset="0"/>
                            <a:cs typeface="Times New Roman" panose="02020603050405020304" pitchFamily="18" charset="0"/>
                          </a:rPr>
                          <m:t>i</m:t>
                        </m:r>
                        <m:r>
                          <a:rPr lang="en-US" altLang="zh-CN" sz="3600" kern="100">
                            <a:effectLst/>
                            <a:latin typeface="Cambria Math" panose="02040503050406030204" pitchFamily="18" charset="0"/>
                            <a:cs typeface="Times New Roman" panose="02020603050405020304" pitchFamily="18" charset="0"/>
                          </a:rPr>
                          <m:t>&lt;</m:t>
                        </m:r>
                        <m:r>
                          <a:rPr lang="en-US" altLang="zh-CN" sz="3600" i="1" kern="100">
                            <a:effectLst/>
                            <a:latin typeface="Cambria Math" panose="02040503050406030204" pitchFamily="18" charset="0"/>
                            <a:cs typeface="Times New Roman" panose="02020603050405020304" pitchFamily="18" charset="0"/>
                          </a:rPr>
                          <m:t>𝑗</m:t>
                        </m:r>
                      </m:sub>
                      <m:sup/>
                      <m:e>
                        <m:sSubSup>
                          <m:sSubSupPr>
                            <m:ctrlPr>
                              <a:rPr lang="zh-CN" altLang="zh-CN" sz="3600" i="1" kern="100">
                                <a:effectLst/>
                                <a:latin typeface="Cambria Math" panose="02040503050406030204" pitchFamily="18" charset="0"/>
                                <a:cs typeface="Times New Roman" panose="02020603050405020304" pitchFamily="18" charset="0"/>
                              </a:rPr>
                            </m:ctrlPr>
                          </m:sSubSupPr>
                          <m:e>
                            <m:r>
                              <a:rPr lang="en-US" altLang="zh-CN" sz="3600" i="1" kern="100">
                                <a:effectLst/>
                                <a:latin typeface="Cambria Math" panose="02040503050406030204" pitchFamily="18" charset="0"/>
                                <a:cs typeface="Times New Roman" panose="02020603050405020304" pitchFamily="18" charset="0"/>
                              </a:rPr>
                              <m:t>𝑉</m:t>
                            </m:r>
                          </m:e>
                          <m:sub>
                            <m:r>
                              <a:rPr lang="en-US" altLang="zh-CN" sz="3600" i="1" kern="100">
                                <a:effectLst/>
                                <a:latin typeface="Cambria Math" panose="02040503050406030204" pitchFamily="18" charset="0"/>
                                <a:cs typeface="Times New Roman" panose="02020603050405020304" pitchFamily="18" charset="0"/>
                              </a:rPr>
                              <m:t>𝑖𝑗</m:t>
                            </m:r>
                          </m:sub>
                          <m:sup>
                            <m:d>
                              <m:dPr>
                                <m:ctrlPr>
                                  <a:rPr lang="zh-CN" altLang="zh-CN" sz="3600" i="1" kern="100">
                                    <a:effectLst/>
                                    <a:latin typeface="Cambria Math" panose="02040503050406030204" pitchFamily="18" charset="0"/>
                                    <a:cs typeface="Times New Roman" panose="02020603050405020304" pitchFamily="18" charset="0"/>
                                  </a:rPr>
                                </m:ctrlPr>
                              </m:dPr>
                              <m:e>
                                <m:r>
                                  <a:rPr lang="en-US" altLang="zh-CN" sz="3600" kern="100">
                                    <a:effectLst/>
                                    <a:latin typeface="Cambria Math" panose="02040503050406030204" pitchFamily="18" charset="0"/>
                                    <a:cs typeface="Times New Roman" panose="02020603050405020304" pitchFamily="18" charset="0"/>
                                  </a:rPr>
                                  <m:t>2</m:t>
                                </m:r>
                              </m:e>
                            </m:d>
                          </m:sup>
                        </m:sSubSup>
                        <m:d>
                          <m:dPr>
                            <m:ctrlPr>
                              <a:rPr lang="zh-CN" altLang="zh-CN" sz="3600" i="1" kern="100">
                                <a:effectLst/>
                                <a:latin typeface="Cambria Math" panose="02040503050406030204" pitchFamily="18" charset="0"/>
                                <a:cs typeface="Times New Roman" panose="02020603050405020304" pitchFamily="18" charset="0"/>
                              </a:rPr>
                            </m:ctrlPr>
                          </m:dPr>
                          <m:e>
                            <m:sSub>
                              <m:sSubPr>
                                <m:ctrlPr>
                                  <a:rPr lang="zh-CN" altLang="zh-CN" sz="3600" i="1" kern="100">
                                    <a:effectLst/>
                                    <a:latin typeface="Cambria Math" panose="02040503050406030204" pitchFamily="18" charset="0"/>
                                    <a:cs typeface="Times New Roman" panose="02020603050405020304" pitchFamily="18" charset="0"/>
                                  </a:rPr>
                                </m:ctrlPr>
                              </m:sSubPr>
                              <m:e>
                                <m:r>
                                  <a:rPr lang="en-US" altLang="zh-CN" sz="3600" i="1" kern="100">
                                    <a:effectLst/>
                                    <a:latin typeface="Cambria Math" panose="02040503050406030204" pitchFamily="18" charset="0"/>
                                    <a:cs typeface="Times New Roman" panose="02020603050405020304" pitchFamily="18" charset="0"/>
                                  </a:rPr>
                                  <m:t>𝑟</m:t>
                                </m:r>
                              </m:e>
                              <m:sub>
                                <m:r>
                                  <a:rPr lang="en-US" altLang="zh-CN" sz="3600" i="1" kern="100">
                                    <a:effectLst/>
                                    <a:latin typeface="Cambria Math" panose="02040503050406030204" pitchFamily="18" charset="0"/>
                                    <a:cs typeface="Times New Roman" panose="02020603050405020304" pitchFamily="18" charset="0"/>
                                  </a:rPr>
                                  <m:t>𝑖𝑗</m:t>
                                </m:r>
                              </m:sub>
                            </m:sSub>
                          </m:e>
                        </m:d>
                        <m:r>
                          <a:rPr lang="en-US" altLang="zh-CN" sz="3600" kern="100">
                            <a:effectLst/>
                            <a:latin typeface="Cambria Math" panose="02040503050406030204" pitchFamily="18" charset="0"/>
                            <a:cs typeface="Times New Roman" panose="02020603050405020304" pitchFamily="18" charset="0"/>
                          </a:rPr>
                          <m:t>+</m:t>
                        </m:r>
                      </m:e>
                    </m:nary>
                    <m:nary>
                      <m:naryPr>
                        <m:chr m:val="∑"/>
                        <m:limLoc m:val="undOvr"/>
                        <m:supHide m:val="on"/>
                        <m:ctrlPr>
                          <a:rPr lang="zh-CN" altLang="zh-CN" sz="3600" i="1" kern="100">
                            <a:effectLst/>
                            <a:latin typeface="Cambria Math" panose="02040503050406030204" pitchFamily="18" charset="0"/>
                            <a:cs typeface="Times New Roman" panose="02020603050405020304" pitchFamily="18" charset="0"/>
                          </a:rPr>
                        </m:ctrlPr>
                      </m:naryPr>
                      <m:sub>
                        <m:r>
                          <a:rPr lang="en-US" altLang="zh-CN" sz="3600" i="1" kern="100">
                            <a:effectLst/>
                            <a:latin typeface="Cambria Math" panose="02040503050406030204" pitchFamily="18" charset="0"/>
                            <a:cs typeface="Times New Roman" panose="02020603050405020304" pitchFamily="18" charset="0"/>
                          </a:rPr>
                          <m:t>𝑖</m:t>
                        </m:r>
                        <m:r>
                          <a:rPr lang="en-US" altLang="zh-CN" sz="3600" kern="100">
                            <a:effectLst/>
                            <a:latin typeface="Cambria Math" panose="02040503050406030204" pitchFamily="18" charset="0"/>
                            <a:cs typeface="Times New Roman" panose="02020603050405020304" pitchFamily="18" charset="0"/>
                          </a:rPr>
                          <m:t>,</m:t>
                        </m:r>
                        <m:r>
                          <a:rPr lang="en-US" altLang="zh-CN" sz="3600" i="1" kern="100">
                            <a:effectLst/>
                            <a:latin typeface="Cambria Math" panose="02040503050406030204" pitchFamily="18" charset="0"/>
                            <a:cs typeface="Times New Roman" panose="02020603050405020304" pitchFamily="18" charset="0"/>
                          </a:rPr>
                          <m:t>𝑗</m:t>
                        </m:r>
                        <m:r>
                          <a:rPr lang="en-US" altLang="zh-CN" sz="3600" kern="100">
                            <a:effectLst/>
                            <a:latin typeface="Cambria Math" panose="02040503050406030204" pitchFamily="18" charset="0"/>
                            <a:cs typeface="Times New Roman" panose="02020603050405020304" pitchFamily="18" charset="0"/>
                          </a:rPr>
                          <m:t>&lt;</m:t>
                        </m:r>
                        <m:r>
                          <a:rPr lang="en-US" altLang="zh-CN" sz="3600" i="1" kern="100">
                            <a:effectLst/>
                            <a:latin typeface="Cambria Math" panose="02040503050406030204" pitchFamily="18" charset="0"/>
                            <a:cs typeface="Times New Roman" panose="02020603050405020304" pitchFamily="18" charset="0"/>
                          </a:rPr>
                          <m:t>𝑘</m:t>
                        </m:r>
                      </m:sub>
                      <m:sup/>
                      <m:e>
                        <m:sSubSup>
                          <m:sSubSupPr>
                            <m:ctrlPr>
                              <a:rPr lang="zh-CN" altLang="zh-CN" sz="3600" i="1" kern="100">
                                <a:effectLst/>
                                <a:latin typeface="Cambria Math" panose="02040503050406030204" pitchFamily="18" charset="0"/>
                                <a:cs typeface="Times New Roman" panose="02020603050405020304" pitchFamily="18" charset="0"/>
                              </a:rPr>
                            </m:ctrlPr>
                          </m:sSubSupPr>
                          <m:e>
                            <m:r>
                              <a:rPr lang="en-US" altLang="zh-CN" sz="3600" i="1" kern="100">
                                <a:effectLst/>
                                <a:latin typeface="Cambria Math" panose="02040503050406030204" pitchFamily="18" charset="0"/>
                                <a:cs typeface="Times New Roman" panose="02020603050405020304" pitchFamily="18" charset="0"/>
                              </a:rPr>
                              <m:t>𝑉</m:t>
                            </m:r>
                          </m:e>
                          <m:sub>
                            <m:r>
                              <a:rPr lang="en-US" altLang="zh-CN" sz="3600" i="1" kern="100">
                                <a:effectLst/>
                                <a:latin typeface="Cambria Math" panose="02040503050406030204" pitchFamily="18" charset="0"/>
                                <a:cs typeface="Times New Roman" panose="02020603050405020304" pitchFamily="18" charset="0"/>
                              </a:rPr>
                              <m:t>𝑗𝑖𝑘</m:t>
                            </m:r>
                          </m:sub>
                          <m:sup>
                            <m:d>
                              <m:dPr>
                                <m:ctrlPr>
                                  <a:rPr lang="zh-CN" altLang="zh-CN" sz="3600" i="1" kern="100">
                                    <a:effectLst/>
                                    <a:latin typeface="Cambria Math" panose="02040503050406030204" pitchFamily="18" charset="0"/>
                                    <a:cs typeface="Times New Roman" panose="02020603050405020304" pitchFamily="18" charset="0"/>
                                  </a:rPr>
                                </m:ctrlPr>
                              </m:dPr>
                              <m:e>
                                <m:r>
                                  <a:rPr lang="en-US" altLang="zh-CN" sz="3600" kern="100">
                                    <a:effectLst/>
                                    <a:latin typeface="Cambria Math" panose="02040503050406030204" pitchFamily="18" charset="0"/>
                                    <a:cs typeface="Times New Roman" panose="02020603050405020304" pitchFamily="18" charset="0"/>
                                  </a:rPr>
                                  <m:t>3</m:t>
                                </m:r>
                              </m:e>
                            </m:d>
                          </m:sup>
                        </m:sSubSup>
                        <m:d>
                          <m:dPr>
                            <m:ctrlPr>
                              <a:rPr lang="zh-CN" altLang="zh-CN" sz="3600" i="1" kern="100">
                                <a:effectLst/>
                                <a:latin typeface="Cambria Math" panose="02040503050406030204" pitchFamily="18" charset="0"/>
                                <a:cs typeface="Times New Roman" panose="02020603050405020304" pitchFamily="18" charset="0"/>
                              </a:rPr>
                            </m:ctrlPr>
                          </m:dPr>
                          <m:e>
                            <m:sSub>
                              <m:sSubPr>
                                <m:ctrlPr>
                                  <a:rPr lang="zh-CN" altLang="zh-CN" sz="3600" i="1" kern="100">
                                    <a:effectLst/>
                                    <a:latin typeface="Cambria Math" panose="02040503050406030204" pitchFamily="18" charset="0"/>
                                    <a:cs typeface="Times New Roman" panose="02020603050405020304" pitchFamily="18" charset="0"/>
                                  </a:rPr>
                                </m:ctrlPr>
                              </m:sSubPr>
                              <m:e>
                                <m:r>
                                  <a:rPr lang="en-US" altLang="zh-CN" sz="3600" i="1" kern="100">
                                    <a:effectLst/>
                                    <a:latin typeface="Cambria Math" panose="02040503050406030204" pitchFamily="18" charset="0"/>
                                    <a:cs typeface="Times New Roman" panose="02020603050405020304" pitchFamily="18" charset="0"/>
                                  </a:rPr>
                                  <m:t>𝑟</m:t>
                                </m:r>
                              </m:e>
                              <m:sub>
                                <m:r>
                                  <a:rPr lang="en-US" altLang="zh-CN" sz="3600" i="1" kern="100">
                                    <a:effectLst/>
                                    <a:latin typeface="Cambria Math" panose="02040503050406030204" pitchFamily="18" charset="0"/>
                                    <a:cs typeface="Times New Roman" panose="02020603050405020304" pitchFamily="18" charset="0"/>
                                  </a:rPr>
                                  <m:t>𝑖𝑗</m:t>
                                </m:r>
                              </m:sub>
                            </m:sSub>
                            <m:r>
                              <a:rPr lang="en-US" altLang="zh-CN" sz="3600" kern="100">
                                <a:effectLst/>
                                <a:latin typeface="Cambria Math" panose="02040503050406030204" pitchFamily="18" charset="0"/>
                                <a:cs typeface="Times New Roman" panose="02020603050405020304" pitchFamily="18" charset="0"/>
                              </a:rPr>
                              <m:t>,</m:t>
                            </m:r>
                            <m:sSub>
                              <m:sSubPr>
                                <m:ctrlPr>
                                  <a:rPr lang="zh-CN" altLang="zh-CN" sz="3600" i="1" kern="100">
                                    <a:effectLst/>
                                    <a:latin typeface="Cambria Math" panose="02040503050406030204" pitchFamily="18" charset="0"/>
                                    <a:cs typeface="Times New Roman" panose="02020603050405020304" pitchFamily="18" charset="0"/>
                                  </a:rPr>
                                </m:ctrlPr>
                              </m:sSubPr>
                              <m:e>
                                <m:r>
                                  <a:rPr lang="en-US" altLang="zh-CN" sz="3600" i="1" kern="100">
                                    <a:effectLst/>
                                    <a:latin typeface="Cambria Math" panose="02040503050406030204" pitchFamily="18" charset="0"/>
                                    <a:cs typeface="Times New Roman" panose="02020603050405020304" pitchFamily="18" charset="0"/>
                                  </a:rPr>
                                  <m:t>𝑟</m:t>
                                </m:r>
                              </m:e>
                              <m:sub>
                                <m:r>
                                  <a:rPr lang="en-US" altLang="zh-CN" sz="3600" i="1" kern="100">
                                    <a:effectLst/>
                                    <a:latin typeface="Cambria Math" panose="02040503050406030204" pitchFamily="18" charset="0"/>
                                    <a:cs typeface="Times New Roman" panose="02020603050405020304" pitchFamily="18" charset="0"/>
                                  </a:rPr>
                                  <m:t>𝑖𝑘</m:t>
                                </m:r>
                              </m:sub>
                            </m:sSub>
                          </m:e>
                        </m:d>
                      </m:e>
                    </m:nary>
                  </m:oMath>
                </a14:m>
                <a:r>
                  <a:rPr lang="en-US" altLang="zh-CN" sz="3600" kern="100" dirty="0">
                    <a:effectLst/>
                    <a:latin typeface="+mn-ea"/>
                    <a:cs typeface="Times New Roman" panose="02020603050405020304" pitchFamily="18" charset="0"/>
                  </a:rPr>
                  <a:t>	(2.2</a:t>
                </a:r>
                <a:r>
                  <a:rPr lang="en-US" altLang="zh-CN" sz="3600" kern="100" dirty="0" smtClean="0">
                    <a:effectLst/>
                    <a:latin typeface="+mn-ea"/>
                    <a:cs typeface="Times New Roman" panose="02020603050405020304" pitchFamily="18" charset="0"/>
                  </a:rPr>
                  <a:t>)</a:t>
                </a:r>
              </a:p>
              <a:p>
                <a:pPr algn="just">
                  <a:lnSpc>
                    <a:spcPct val="200000"/>
                  </a:lnSpc>
                  <a:spcAft>
                    <a:spcPts val="0"/>
                  </a:spcAft>
                  <a:tabLst>
                    <a:tab pos="2743200" algn="ctr"/>
                    <a:tab pos="5334000" algn="r"/>
                  </a:tabLst>
                </a:pP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000"/>
                  </a:lnSpc>
                  <a:spcAft>
                    <a:spcPts val="0"/>
                  </a:spcAft>
                </a:pP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582930" y="1634958"/>
                <a:ext cx="11338559" cy="3640099"/>
              </a:xfrm>
              <a:prstGeom prst="rect">
                <a:avLst/>
              </a:prstGeom>
              <a:blipFill>
                <a:blip r:embed="rId5"/>
                <a:stretch>
                  <a:fillRect l="-323" t="-670" r="-20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088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4286997" y="-172990"/>
            <a:ext cx="6906126" cy="6901371"/>
          </a:xfrm>
          <a:prstGeom prst="ellipse">
            <a:avLst/>
          </a:prstGeom>
          <a:solidFill>
            <a:srgbClr val="83D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a:solidFill>
                  <a:srgbClr val="1A9895"/>
                </a:solidFill>
              </a:rPr>
              <a:t>2.2.1</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分子动力学的基本原理</a:t>
            </a:r>
          </a:p>
        </p:txBody>
      </p:sp>
      <mc:AlternateContent xmlns:mc="http://schemas.openxmlformats.org/markup-compatibility/2006">
        <mc:Choice xmlns:a14="http://schemas.microsoft.com/office/drawing/2010/main" Requires="a14">
          <p:sp>
            <p:nvSpPr>
              <p:cNvPr id="10" name="矩形 9"/>
              <p:cNvSpPr/>
              <p:nvPr/>
            </p:nvSpPr>
            <p:spPr>
              <a:xfrm>
                <a:off x="582930" y="2090129"/>
                <a:ext cx="11338559" cy="3552254"/>
              </a:xfrm>
              <a:prstGeom prst="rect">
                <a:avLst/>
              </a:prstGeom>
            </p:spPr>
            <p:txBody>
              <a:bodyPr wrap="square">
                <a:spAutoFit/>
              </a:bodyPr>
              <a:lstStyle/>
              <a:p>
                <a:r>
                  <a:rPr lang="zh-CN" altLang="zh-CN" sz="1600" dirty="0" smtClean="0">
                    <a:latin typeface="+mn-ea"/>
                  </a:rPr>
                  <a:t>其中</a:t>
                </a:r>
                <a:r>
                  <a:rPr lang="zh-CN" altLang="zh-CN" sz="1600" dirty="0">
                    <a:latin typeface="+mn-ea"/>
                  </a:rPr>
                  <a:t>两体势包括空间斥力，原子间电荷转移以及电荷</a:t>
                </a:r>
                <a:r>
                  <a:rPr lang="en-US" altLang="zh-CN" sz="1600" dirty="0">
                    <a:latin typeface="+mn-ea"/>
                  </a:rPr>
                  <a:t>-</a:t>
                </a:r>
                <a:r>
                  <a:rPr lang="zh-CN" altLang="zh-CN" sz="1600" dirty="0">
                    <a:latin typeface="+mn-ea"/>
                  </a:rPr>
                  <a:t>偶极子和范德华相互作用的影响</a:t>
                </a:r>
                <a:r>
                  <a:rPr lang="zh-CN" altLang="zh-CN" sz="1600" dirty="0" smtClean="0">
                    <a:latin typeface="+mn-ea"/>
                  </a:rPr>
                  <a:t>：</a:t>
                </a:r>
                <a:endParaRPr lang="en-US" altLang="zh-CN" sz="1600" dirty="0" smtClean="0">
                  <a:latin typeface="+mn-ea"/>
                </a:endParaRPr>
              </a:p>
              <a:p>
                <a:endParaRPr lang="en-US" altLang="zh-CN" sz="1600" dirty="0">
                  <a:latin typeface="+mn-ea"/>
                </a:endParaRPr>
              </a:p>
              <a:p>
                <a:endParaRPr lang="en-US" altLang="zh-CN" sz="1600" dirty="0" smtClean="0">
                  <a:latin typeface="+mn-ea"/>
                </a:endParaRPr>
              </a:p>
              <a:p>
                <a:endParaRPr lang="zh-CN" altLang="zh-CN" sz="1600" dirty="0">
                  <a:latin typeface="+mn-ea"/>
                </a:endParaRPr>
              </a:p>
              <a:p>
                <a:r>
                  <a:rPr lang="en-US" altLang="zh-CN" sz="3600" dirty="0">
                    <a:latin typeface="+mn-ea"/>
                  </a:rPr>
                  <a:t>	</a:t>
                </a:r>
                <a14:m>
                  <m:oMath xmlns:m="http://schemas.openxmlformats.org/officeDocument/2006/math">
                    <m:sSubSup>
                      <m:sSubSupPr>
                        <m:ctrlPr>
                          <a:rPr lang="zh-CN" altLang="zh-CN" sz="3600" i="1">
                            <a:latin typeface="Cambria Math" panose="02040503050406030204" pitchFamily="18" charset="0"/>
                          </a:rPr>
                        </m:ctrlPr>
                      </m:sSubSupPr>
                      <m:e>
                        <m:r>
                          <a:rPr lang="en-US" altLang="zh-CN" sz="3600" i="1">
                            <a:latin typeface="Cambria Math" panose="02040503050406030204" pitchFamily="18" charset="0"/>
                          </a:rPr>
                          <m:t>𝑉</m:t>
                        </m:r>
                      </m:e>
                      <m:sub>
                        <m:r>
                          <a:rPr lang="en-US" altLang="zh-CN" sz="3600" i="1">
                            <a:latin typeface="Cambria Math" panose="02040503050406030204" pitchFamily="18" charset="0"/>
                          </a:rPr>
                          <m:t>𝑖𝑗</m:t>
                        </m:r>
                      </m:sub>
                      <m:sup>
                        <m:d>
                          <m:dPr>
                            <m:ctrlPr>
                              <a:rPr lang="zh-CN" altLang="zh-CN" sz="3600" i="1">
                                <a:latin typeface="Cambria Math" panose="02040503050406030204" pitchFamily="18" charset="0"/>
                              </a:rPr>
                            </m:ctrlPr>
                          </m:dPr>
                          <m:e>
                            <m:r>
                              <a:rPr lang="en-US" altLang="zh-CN" sz="3600">
                                <a:latin typeface="Cambria Math" panose="02040503050406030204" pitchFamily="18" charset="0"/>
                              </a:rPr>
                              <m:t>2</m:t>
                            </m:r>
                          </m:e>
                        </m:d>
                      </m:sup>
                    </m:sSubSup>
                    <m:d>
                      <m:dPr>
                        <m:ctrlPr>
                          <a:rPr lang="zh-CN" altLang="zh-CN" sz="3600" i="1">
                            <a:latin typeface="Cambria Math" panose="02040503050406030204" pitchFamily="18" charset="0"/>
                          </a:rPr>
                        </m:ctrlPr>
                      </m:dPr>
                      <m:e>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i="1">
                                <a:latin typeface="Cambria Math" panose="02040503050406030204" pitchFamily="18" charset="0"/>
                              </a:rPr>
                              <m:t>𝑖𝑗</m:t>
                            </m:r>
                          </m:sub>
                        </m:sSub>
                      </m:e>
                    </m:d>
                    <m:r>
                      <a:rPr lang="en-US" altLang="zh-CN" sz="3600">
                        <a:latin typeface="Cambria Math" panose="02040503050406030204" pitchFamily="18" charset="0"/>
                      </a:rPr>
                      <m:t>=</m:t>
                    </m:r>
                    <m:f>
                      <m:fPr>
                        <m:ctrlPr>
                          <a:rPr lang="zh-CN" altLang="zh-CN" sz="3600" i="1">
                            <a:latin typeface="Cambria Math" panose="02040503050406030204" pitchFamily="18" charset="0"/>
                          </a:rPr>
                        </m:ctrlPr>
                      </m:fPr>
                      <m:num>
                        <m:sSub>
                          <m:sSubPr>
                            <m:ctrlPr>
                              <a:rPr lang="zh-CN" altLang="zh-CN" sz="3600" i="1">
                                <a:latin typeface="Cambria Math" panose="02040503050406030204" pitchFamily="18" charset="0"/>
                              </a:rPr>
                            </m:ctrlPr>
                          </m:sSubPr>
                          <m:e>
                            <m:r>
                              <m:rPr>
                                <m:sty m:val="p"/>
                              </m:rPr>
                              <a:rPr lang="en-US" altLang="zh-CN" sz="3600">
                                <a:latin typeface="Cambria Math" panose="02040503050406030204" pitchFamily="18" charset="0"/>
                              </a:rPr>
                              <m:t>H</m:t>
                            </m:r>
                          </m:e>
                          <m:sub>
                            <m:r>
                              <a:rPr lang="en-US" altLang="zh-CN" sz="3600" i="1">
                                <a:latin typeface="Cambria Math" panose="02040503050406030204" pitchFamily="18" charset="0"/>
                              </a:rPr>
                              <m:t>𝑖𝑗</m:t>
                            </m:r>
                          </m:sub>
                        </m:sSub>
                      </m:num>
                      <m:den>
                        <m:sSubSup>
                          <m:sSubSupPr>
                            <m:ctrlPr>
                              <a:rPr lang="zh-CN" altLang="zh-CN" sz="3600" i="1">
                                <a:latin typeface="Cambria Math" panose="02040503050406030204" pitchFamily="18" charset="0"/>
                              </a:rPr>
                            </m:ctrlPr>
                          </m:sSubSupPr>
                          <m:e>
                            <m:r>
                              <a:rPr lang="en-US" altLang="zh-CN" sz="3600" i="1">
                                <a:latin typeface="Cambria Math" panose="02040503050406030204" pitchFamily="18" charset="0"/>
                              </a:rPr>
                              <m:t>𝑟</m:t>
                            </m:r>
                          </m:e>
                          <m:sub>
                            <m:r>
                              <a:rPr lang="en-US" altLang="zh-CN" sz="3600" i="1">
                                <a:latin typeface="Cambria Math" panose="02040503050406030204" pitchFamily="18" charset="0"/>
                              </a:rPr>
                              <m:t>𝑖𝑗</m:t>
                            </m:r>
                          </m:sub>
                          <m:sup>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𝑛</m:t>
                                </m:r>
                              </m:e>
                              <m:sub>
                                <m:r>
                                  <a:rPr lang="en-US" altLang="zh-CN" sz="3600" i="1">
                                    <a:latin typeface="Cambria Math" panose="02040503050406030204" pitchFamily="18" charset="0"/>
                                  </a:rPr>
                                  <m:t>𝑖𝑗</m:t>
                                </m:r>
                              </m:sub>
                            </m:sSub>
                          </m:sup>
                        </m:sSubSup>
                      </m:den>
                    </m:f>
                    <m:r>
                      <a:rPr lang="en-US" altLang="zh-CN" sz="3600">
                        <a:latin typeface="Cambria Math" panose="02040503050406030204" pitchFamily="18" charset="0"/>
                      </a:rPr>
                      <m:t>+</m:t>
                    </m:r>
                    <m:f>
                      <m:fPr>
                        <m:ctrlPr>
                          <a:rPr lang="zh-CN" altLang="zh-CN" sz="3600" i="1">
                            <a:latin typeface="Cambria Math" panose="02040503050406030204" pitchFamily="18" charset="0"/>
                          </a:rPr>
                        </m:ctrlPr>
                      </m:fPr>
                      <m:num>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𝑍</m:t>
                            </m:r>
                          </m:e>
                          <m:sub>
                            <m:r>
                              <a:rPr lang="en-US" altLang="zh-CN" sz="3600" i="1">
                                <a:latin typeface="Cambria Math" panose="02040503050406030204" pitchFamily="18" charset="0"/>
                              </a:rPr>
                              <m:t>𝑖</m:t>
                            </m:r>
                          </m:sub>
                        </m:sSub>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𝑍</m:t>
                            </m:r>
                          </m:e>
                          <m:sub>
                            <m:r>
                              <a:rPr lang="en-US" altLang="zh-CN" sz="3600" i="1">
                                <a:latin typeface="Cambria Math" panose="02040503050406030204" pitchFamily="18" charset="0"/>
                              </a:rPr>
                              <m:t>𝑗</m:t>
                            </m:r>
                          </m:sub>
                        </m:sSub>
                      </m:num>
                      <m:den>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i="1">
                                <a:latin typeface="Cambria Math" panose="02040503050406030204" pitchFamily="18" charset="0"/>
                              </a:rPr>
                              <m:t>𝑖𝑗</m:t>
                            </m:r>
                          </m:sub>
                        </m:sSub>
                      </m:den>
                    </m:f>
                    <m:sSup>
                      <m:sSupPr>
                        <m:ctrlPr>
                          <a:rPr lang="zh-CN" altLang="zh-CN" sz="3600" i="1">
                            <a:latin typeface="Cambria Math" panose="02040503050406030204" pitchFamily="18" charset="0"/>
                          </a:rPr>
                        </m:ctrlPr>
                      </m:sSupPr>
                      <m:e>
                        <m:r>
                          <a:rPr lang="en-US" altLang="zh-CN" sz="3600" i="1">
                            <a:latin typeface="Cambria Math" panose="02040503050406030204" pitchFamily="18" charset="0"/>
                          </a:rPr>
                          <m:t>𝑒</m:t>
                        </m:r>
                      </m:e>
                      <m:sup>
                        <m:f>
                          <m:fPr>
                            <m:type m:val="lin"/>
                            <m:ctrlPr>
                              <a:rPr lang="zh-CN" altLang="zh-CN" sz="3600" i="1">
                                <a:latin typeface="Cambria Math" panose="02040503050406030204" pitchFamily="18" charset="0"/>
                              </a:rPr>
                            </m:ctrlPr>
                          </m:fPr>
                          <m:num>
                            <m:r>
                              <a:rPr lang="en-US" altLang="zh-CN" sz="3600" i="1">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i="1">
                                    <a:latin typeface="Cambria Math" panose="02040503050406030204" pitchFamily="18" charset="0"/>
                                  </a:rPr>
                                  <m:t>𝑖𝑗</m:t>
                                </m:r>
                              </m:sub>
                            </m:sSub>
                          </m:num>
                          <m:den>
                            <m:r>
                              <a:rPr lang="en-US" altLang="zh-CN" sz="3600" i="1">
                                <a:latin typeface="Cambria Math" panose="02040503050406030204" pitchFamily="18" charset="0"/>
                              </a:rPr>
                              <m:t>𝑎</m:t>
                            </m:r>
                          </m:den>
                        </m:f>
                      </m:sup>
                    </m:sSup>
                    <m:r>
                      <a:rPr lang="en-US" altLang="zh-CN" sz="3600" i="1">
                        <a:latin typeface="Cambria Math" panose="02040503050406030204" pitchFamily="18" charset="0"/>
                      </a:rPr>
                      <m:t>−</m:t>
                    </m:r>
                    <m:f>
                      <m:fPr>
                        <m:ctrlPr>
                          <a:rPr lang="zh-CN" altLang="zh-CN" sz="3600" i="1">
                            <a:latin typeface="Cambria Math" panose="02040503050406030204" pitchFamily="18" charset="0"/>
                          </a:rPr>
                        </m:ctrlPr>
                      </m:fPr>
                      <m:num>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𝐷</m:t>
                            </m:r>
                          </m:e>
                          <m:sub>
                            <m:r>
                              <a:rPr lang="en-US" altLang="zh-CN" sz="3600" i="1">
                                <a:latin typeface="Cambria Math" panose="02040503050406030204" pitchFamily="18" charset="0"/>
                              </a:rPr>
                              <m:t>𝑖𝑗</m:t>
                            </m:r>
                          </m:sub>
                        </m:sSub>
                      </m:num>
                      <m:den>
                        <m:sSubSup>
                          <m:sSubSupPr>
                            <m:ctrlPr>
                              <a:rPr lang="zh-CN" altLang="zh-CN" sz="3600" i="1">
                                <a:latin typeface="Cambria Math" panose="02040503050406030204" pitchFamily="18" charset="0"/>
                              </a:rPr>
                            </m:ctrlPr>
                          </m:sSubSupPr>
                          <m:e>
                            <m:r>
                              <a:rPr lang="en-US" altLang="zh-CN" sz="3600" i="1">
                                <a:latin typeface="Cambria Math" panose="02040503050406030204" pitchFamily="18" charset="0"/>
                              </a:rPr>
                              <m:t>𝑟</m:t>
                            </m:r>
                          </m:e>
                          <m:sub>
                            <m:r>
                              <a:rPr lang="en-US" altLang="zh-CN" sz="3600" i="1">
                                <a:latin typeface="Cambria Math" panose="02040503050406030204" pitchFamily="18" charset="0"/>
                              </a:rPr>
                              <m:t>𝑖𝑗</m:t>
                            </m:r>
                          </m:sub>
                          <m:sup>
                            <m:r>
                              <a:rPr lang="en-US" altLang="zh-CN" sz="3600">
                                <a:latin typeface="Cambria Math" panose="02040503050406030204" pitchFamily="18" charset="0"/>
                              </a:rPr>
                              <m:t>4</m:t>
                            </m:r>
                          </m:sup>
                        </m:sSubSup>
                      </m:den>
                    </m:f>
                    <m:sSup>
                      <m:sSupPr>
                        <m:ctrlPr>
                          <a:rPr lang="zh-CN" altLang="zh-CN" sz="3600" i="1">
                            <a:latin typeface="Cambria Math" panose="02040503050406030204" pitchFamily="18" charset="0"/>
                          </a:rPr>
                        </m:ctrlPr>
                      </m:sSupPr>
                      <m:e>
                        <m:r>
                          <a:rPr lang="en-US" altLang="zh-CN" sz="3600" i="1">
                            <a:latin typeface="Cambria Math" panose="02040503050406030204" pitchFamily="18" charset="0"/>
                          </a:rPr>
                          <m:t>𝑒</m:t>
                        </m:r>
                      </m:e>
                      <m:sup>
                        <m:f>
                          <m:fPr>
                            <m:type m:val="lin"/>
                            <m:ctrlPr>
                              <a:rPr lang="zh-CN" altLang="zh-CN" sz="3600" i="1">
                                <a:latin typeface="Cambria Math" panose="02040503050406030204" pitchFamily="18" charset="0"/>
                              </a:rPr>
                            </m:ctrlPr>
                          </m:fPr>
                          <m:num>
                            <m:r>
                              <a:rPr lang="en-US" altLang="zh-CN" sz="3600" i="1">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i="1">
                                    <a:latin typeface="Cambria Math" panose="02040503050406030204" pitchFamily="18" charset="0"/>
                                  </a:rPr>
                                  <m:t>𝑖𝑗</m:t>
                                </m:r>
                              </m:sub>
                            </m:sSub>
                          </m:num>
                          <m:den>
                            <m:r>
                              <a:rPr lang="en-US" altLang="zh-CN" sz="3600" i="1">
                                <a:latin typeface="Cambria Math" panose="02040503050406030204" pitchFamily="18" charset="0"/>
                              </a:rPr>
                              <m:t>𝑏</m:t>
                            </m:r>
                          </m:den>
                        </m:f>
                      </m:sup>
                    </m:sSup>
                    <m:r>
                      <a:rPr lang="en-US" altLang="zh-CN" sz="3600" i="1">
                        <a:latin typeface="Cambria Math" panose="02040503050406030204" pitchFamily="18" charset="0"/>
                      </a:rPr>
                      <m:t>−</m:t>
                    </m:r>
                    <m:f>
                      <m:fPr>
                        <m:ctrlPr>
                          <a:rPr lang="zh-CN" altLang="zh-CN" sz="3600" i="1">
                            <a:latin typeface="Cambria Math" panose="02040503050406030204" pitchFamily="18" charset="0"/>
                          </a:rPr>
                        </m:ctrlPr>
                      </m:fPr>
                      <m:num>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𝑊</m:t>
                            </m:r>
                          </m:e>
                          <m:sub>
                            <m:r>
                              <a:rPr lang="en-US" altLang="zh-CN" sz="3600" i="1">
                                <a:latin typeface="Cambria Math" panose="02040503050406030204" pitchFamily="18" charset="0"/>
                              </a:rPr>
                              <m:t>𝑖𝑗</m:t>
                            </m:r>
                          </m:sub>
                        </m:sSub>
                      </m:num>
                      <m:den>
                        <m:sSubSup>
                          <m:sSubSupPr>
                            <m:ctrlPr>
                              <a:rPr lang="zh-CN" altLang="zh-CN" sz="3600" i="1">
                                <a:latin typeface="Cambria Math" panose="02040503050406030204" pitchFamily="18" charset="0"/>
                              </a:rPr>
                            </m:ctrlPr>
                          </m:sSubSupPr>
                          <m:e>
                            <m:r>
                              <a:rPr lang="en-US" altLang="zh-CN" sz="3600" i="1">
                                <a:latin typeface="Cambria Math" panose="02040503050406030204" pitchFamily="18" charset="0"/>
                              </a:rPr>
                              <m:t>𝑟</m:t>
                            </m:r>
                          </m:e>
                          <m:sub>
                            <m:r>
                              <a:rPr lang="en-US" altLang="zh-CN" sz="3600" i="1">
                                <a:latin typeface="Cambria Math" panose="02040503050406030204" pitchFamily="18" charset="0"/>
                              </a:rPr>
                              <m:t>𝑖𝑗</m:t>
                            </m:r>
                          </m:sub>
                          <m:sup>
                            <m:r>
                              <a:rPr lang="en-US" altLang="zh-CN" sz="3600">
                                <a:latin typeface="Cambria Math" panose="02040503050406030204" pitchFamily="18" charset="0"/>
                              </a:rPr>
                              <m:t>6</m:t>
                            </m:r>
                          </m:sup>
                        </m:sSubSup>
                      </m:den>
                    </m:f>
                    <m:r>
                      <a:rPr lang="en-US" altLang="zh-CN" sz="3600">
                        <a:latin typeface="Cambria Math" panose="02040503050406030204" pitchFamily="18" charset="0"/>
                      </a:rPr>
                      <m:t>.</m:t>
                    </m:r>
                  </m:oMath>
                </a14:m>
                <a:r>
                  <a:rPr lang="en-US" altLang="zh-CN" sz="3600" dirty="0">
                    <a:latin typeface="+mn-ea"/>
                  </a:rPr>
                  <a:t>(2.3</a:t>
                </a:r>
                <a:r>
                  <a:rPr lang="en-US" altLang="zh-CN" sz="3600" dirty="0" smtClean="0">
                    <a:latin typeface="+mn-ea"/>
                  </a:rPr>
                  <a:t>)</a:t>
                </a:r>
              </a:p>
              <a:p>
                <a:endParaRPr lang="zh-CN" altLang="zh-CN" sz="3600" dirty="0">
                  <a:latin typeface="+mn-ea"/>
                </a:endParaRPr>
              </a:p>
              <a:p>
                <a:r>
                  <a:rPr lang="zh-CN" altLang="zh-CN" sz="1600" dirty="0" smtClean="0">
                    <a:latin typeface="+mn-ea"/>
                  </a:rPr>
                  <a:t>等式</a:t>
                </a:r>
                <a:r>
                  <a:rPr lang="en-US" altLang="zh-CN" sz="1600" dirty="0">
                    <a:latin typeface="+mn-ea"/>
                  </a:rPr>
                  <a:t>(2)</a:t>
                </a:r>
                <a:r>
                  <a:rPr lang="zh-CN" altLang="zh-CN" sz="1600" dirty="0">
                    <a:latin typeface="+mn-ea"/>
                  </a:rPr>
                  <a:t>中，</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H</m:t>
                        </m:r>
                      </m:e>
                      <m:sub>
                        <m:r>
                          <a:rPr lang="en-US" altLang="zh-CN" sz="1600" i="1">
                            <a:latin typeface="Cambria Math" panose="02040503050406030204" pitchFamily="18" charset="0"/>
                          </a:rPr>
                          <m:t>𝑖𝑗</m:t>
                        </m:r>
                      </m:sub>
                    </m:sSub>
                  </m:oMath>
                </a14:m>
                <a:r>
                  <a:rPr lang="zh-CN" altLang="zh-CN" sz="1600" dirty="0">
                    <a:latin typeface="+mn-ea"/>
                  </a:rPr>
                  <a:t>和</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n</m:t>
                        </m:r>
                      </m:e>
                      <m:sub>
                        <m:r>
                          <a:rPr lang="en-US" altLang="zh-CN" sz="1600" i="1">
                            <a:latin typeface="Cambria Math" panose="02040503050406030204" pitchFamily="18" charset="0"/>
                          </a:rPr>
                          <m:t>𝑖𝑗</m:t>
                        </m:r>
                      </m:sub>
                    </m:sSub>
                  </m:oMath>
                </a14:m>
                <a:r>
                  <a:rPr lang="zh-CN" altLang="zh-CN" sz="1600" dirty="0">
                    <a:latin typeface="+mn-ea"/>
                  </a:rPr>
                  <a:t>是空间斥力的参数，</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𝑍</m:t>
                        </m:r>
                      </m:e>
                      <m:sub>
                        <m:r>
                          <a:rPr lang="en-US" altLang="zh-CN" sz="1600" i="1">
                            <a:latin typeface="Cambria Math" panose="02040503050406030204" pitchFamily="18" charset="0"/>
                          </a:rPr>
                          <m:t>𝑖</m:t>
                        </m:r>
                      </m:sub>
                    </m:sSub>
                  </m:oMath>
                </a14:m>
                <a:r>
                  <a:rPr lang="zh-CN" altLang="zh-CN" sz="1600" dirty="0">
                    <a:latin typeface="+mn-ea"/>
                  </a:rPr>
                  <a:t>是库仑相互作用的有效原子电荷，</a:t>
                </a:r>
                <a:r>
                  <a:rPr lang="en-US" altLang="zh-CN" sz="1600" dirty="0">
                    <a:latin typeface="+mn-ea"/>
                  </a:rPr>
                  <a:t>a</a:t>
                </a:r>
                <a:r>
                  <a:rPr lang="zh-CN" altLang="zh-CN" sz="1600" dirty="0">
                    <a:latin typeface="+mn-ea"/>
                  </a:rPr>
                  <a:t>和</a:t>
                </a:r>
                <a:r>
                  <a:rPr lang="en-US" altLang="zh-CN" sz="1600" dirty="0">
                    <a:latin typeface="+mn-ea"/>
                  </a:rPr>
                  <a:t>b</a:t>
                </a:r>
                <a:r>
                  <a:rPr lang="zh-CN" altLang="zh-CN" sz="1600" dirty="0">
                    <a:latin typeface="+mn-ea"/>
                  </a:rPr>
                  <a:t>是筛选参数，</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𝑖𝑗</m:t>
                        </m:r>
                      </m:sub>
                    </m:sSub>
                  </m:oMath>
                </a14:m>
                <a:r>
                  <a:rPr lang="zh-CN" altLang="zh-CN" sz="1600" dirty="0">
                    <a:latin typeface="+mn-ea"/>
                  </a:rPr>
                  <a:t>是电荷</a:t>
                </a:r>
                <a:r>
                  <a:rPr lang="en-US" altLang="zh-CN" sz="1600" dirty="0">
                    <a:latin typeface="+mn-ea"/>
                  </a:rPr>
                  <a:t>-</a:t>
                </a:r>
                <a:r>
                  <a:rPr lang="zh-CN" altLang="zh-CN" sz="1600" dirty="0">
                    <a:latin typeface="+mn-ea"/>
                  </a:rPr>
                  <a:t>偶极子相互作用的强度，</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𝑖𝑗</m:t>
                        </m:r>
                      </m:sub>
                    </m:sSub>
                  </m:oMath>
                </a14:m>
                <a:r>
                  <a:rPr lang="zh-CN" altLang="zh-CN" sz="1600" dirty="0">
                    <a:latin typeface="+mn-ea"/>
                  </a:rPr>
                  <a:t>是偶极子</a:t>
                </a:r>
                <a:r>
                  <a:rPr lang="en-US" altLang="zh-CN" sz="1600" dirty="0">
                    <a:latin typeface="+mn-ea"/>
                  </a:rPr>
                  <a:t>-</a:t>
                </a:r>
                <a:r>
                  <a:rPr lang="zh-CN" altLang="zh-CN" sz="1600" dirty="0">
                    <a:latin typeface="+mn-ea"/>
                  </a:rPr>
                  <a:t>偶极子相互作用的参数</a:t>
                </a:r>
                <a:r>
                  <a:rPr lang="zh-CN" altLang="zh-CN" sz="1600" dirty="0" smtClean="0">
                    <a:latin typeface="+mn-ea"/>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000"/>
                  </a:lnSpc>
                  <a:spcAft>
                    <a:spcPts val="0"/>
                  </a:spcAft>
                </a:pP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582930" y="2090129"/>
                <a:ext cx="11338559" cy="3552254"/>
              </a:xfrm>
              <a:prstGeom prst="rect">
                <a:avLst/>
              </a:prstGeom>
              <a:blipFill>
                <a:blip r:embed="rId5"/>
                <a:stretch>
                  <a:fillRect l="-323" t="-515" r="-16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813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90880" y="256475"/>
            <a:ext cx="5826291" cy="92333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smtClean="0">
                <a:ln>
                  <a:noFill/>
                </a:ln>
                <a:solidFill>
                  <a:prstClr val="white"/>
                </a:solidFill>
                <a:effectLst/>
                <a:uLnTx/>
                <a:uFillTx/>
                <a:latin typeface="微软雅黑"/>
                <a:ea typeface="微软雅黑"/>
                <a:cs typeface="+mn-cs"/>
              </a:rPr>
              <a:t>摘要</a:t>
            </a:r>
            <a:endParaRPr kumimoji="0" lang="zh-CN" altLang="en-US" sz="54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6" name="图片 5">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
        <p:nvSpPr>
          <p:cNvPr id="3" name="文本框 2"/>
          <p:cNvSpPr txBox="1"/>
          <p:nvPr/>
        </p:nvSpPr>
        <p:spPr>
          <a:xfrm>
            <a:off x="484093" y="1358153"/>
            <a:ext cx="11080598" cy="5909310"/>
          </a:xfrm>
          <a:prstGeom prst="rect">
            <a:avLst/>
          </a:prstGeom>
          <a:noFill/>
        </p:spPr>
        <p:txBody>
          <a:bodyPr wrap="square" rtlCol="0">
            <a:spAutoFit/>
          </a:bodyPr>
          <a:lstStyle/>
          <a:p>
            <a:r>
              <a:rPr lang="zh-CN" altLang="zh-CN" dirty="0" smtClean="0">
                <a:solidFill>
                  <a:schemeClr val="bg1"/>
                </a:solidFill>
              </a:rPr>
              <a:t>目前</a:t>
            </a:r>
            <a:r>
              <a:rPr lang="zh-CN" altLang="zh-CN" dirty="0">
                <a:solidFill>
                  <a:schemeClr val="bg1"/>
                </a:solidFill>
              </a:rPr>
              <a:t>，纳米晶体的力学性质在实验上和理论上已有广泛的研究，并且得到了许多有意义的结果。如面心立方、体心立方、金刚石结构的晶体，不同的晶体结构使其力学性质表现出了极大的差异。一般来讲，纳米晶体在实际制备的过程中，几乎不存在完美的晶体，总是含有一些缺陷。而其力学性质则是与其息息相关。因此，探究纳米晶体的力学行为与球形孔洞的关系是很重要的课题。</a:t>
            </a:r>
          </a:p>
          <a:p>
            <a:r>
              <a:rPr lang="zh-CN" altLang="zh-CN" dirty="0">
                <a:solidFill>
                  <a:schemeClr val="bg1"/>
                </a:solidFill>
              </a:rPr>
              <a:t>本文采用经典分子动力学模拟方法研究了纳米压痕模拟中，单晶碳化硅的位错形成机制以及孔洞缺陷大小对其位错的影响。分子动力学模拟采用了</a:t>
            </a:r>
            <a:r>
              <a:rPr lang="en-US" altLang="zh-CN" dirty="0">
                <a:solidFill>
                  <a:schemeClr val="bg1"/>
                </a:solidFill>
              </a:rPr>
              <a:t>LAMMPS</a:t>
            </a:r>
            <a:r>
              <a:rPr lang="zh-CN" altLang="zh-CN" dirty="0">
                <a:solidFill>
                  <a:schemeClr val="bg1"/>
                </a:solidFill>
              </a:rPr>
              <a:t>，并利用</a:t>
            </a:r>
            <a:r>
              <a:rPr lang="en-US" altLang="zh-CN" dirty="0">
                <a:solidFill>
                  <a:schemeClr val="bg1"/>
                </a:solidFill>
              </a:rPr>
              <a:t>OVITO</a:t>
            </a:r>
            <a:r>
              <a:rPr lang="zh-CN" altLang="zh-CN" dirty="0">
                <a:solidFill>
                  <a:schemeClr val="bg1"/>
                </a:solidFill>
              </a:rPr>
              <a:t>等相关可视化工具进行了一系列后处理程序。模拟工作开始之前，利用单晶碳化硅的</a:t>
            </a:r>
            <a:r>
              <a:rPr lang="en-US" altLang="zh-CN" dirty="0">
                <a:solidFill>
                  <a:schemeClr val="bg1"/>
                </a:solidFill>
              </a:rPr>
              <a:t>VASHITA</a:t>
            </a:r>
            <a:r>
              <a:rPr lang="zh-CN" altLang="zh-CN" dirty="0">
                <a:solidFill>
                  <a:schemeClr val="bg1"/>
                </a:solidFill>
              </a:rPr>
              <a:t>势参数计算了碳化硅的晶格常数、结合能、熔点</a:t>
            </a:r>
            <a:r>
              <a:rPr lang="en-US" altLang="zh-CN" dirty="0">
                <a:solidFill>
                  <a:schemeClr val="bg1"/>
                </a:solidFill>
              </a:rPr>
              <a:t>/</a:t>
            </a:r>
            <a:r>
              <a:rPr lang="zh-CN" altLang="zh-CN" dirty="0">
                <a:solidFill>
                  <a:schemeClr val="bg1"/>
                </a:solidFill>
              </a:rPr>
              <a:t>分解温度、体积模量与弹性模量等，计算数值与实验数值符合很好。这说明</a:t>
            </a:r>
            <a:r>
              <a:rPr lang="en-US" altLang="zh-CN" dirty="0">
                <a:solidFill>
                  <a:schemeClr val="bg1"/>
                </a:solidFill>
              </a:rPr>
              <a:t>LAMMPS</a:t>
            </a:r>
            <a:r>
              <a:rPr lang="zh-CN" altLang="zh-CN" dirty="0">
                <a:solidFill>
                  <a:schemeClr val="bg1"/>
                </a:solidFill>
              </a:rPr>
              <a:t>中利用</a:t>
            </a:r>
            <a:r>
              <a:rPr lang="en-US" altLang="zh-CN" dirty="0">
                <a:solidFill>
                  <a:schemeClr val="bg1"/>
                </a:solidFill>
              </a:rPr>
              <a:t>VASHITA</a:t>
            </a:r>
            <a:r>
              <a:rPr lang="zh-CN" altLang="zh-CN" dirty="0">
                <a:solidFill>
                  <a:schemeClr val="bg1"/>
                </a:solidFill>
              </a:rPr>
              <a:t>势参数可以很好地描述单晶碳化硅中的原子间相互作用力。</a:t>
            </a:r>
          </a:p>
          <a:p>
            <a:r>
              <a:rPr lang="zh-CN" altLang="zh-CN" dirty="0">
                <a:solidFill>
                  <a:schemeClr val="bg1"/>
                </a:solidFill>
              </a:rPr>
              <a:t>对压痕的详细分析表明：载荷位移曲线中的第一个较小的不连续性突然下降与位错形核有关。而之后位移沿着不同的机制向外增殖扩散，甚至形成位错环。位错的形成导致了加工硬化效应，从而使得薄膜的强度增加。而位错的形成与孔洞的大小存在关联，总体而言，孔洞越大，单晶碳化硅所能承载的载荷数值越小。</a:t>
            </a:r>
          </a:p>
          <a:p>
            <a:r>
              <a:rPr lang="zh-CN" altLang="zh-CN" dirty="0">
                <a:solidFill>
                  <a:schemeClr val="bg1"/>
                </a:solidFill>
              </a:rPr>
              <a:t>这些研究结果为其他纳米晶体的力学行为和形变机制的研究提供参考，而且</a:t>
            </a:r>
          </a:p>
          <a:p>
            <a:r>
              <a:rPr lang="zh-CN" altLang="zh-CN" dirty="0">
                <a:solidFill>
                  <a:schemeClr val="bg1"/>
                </a:solidFill>
              </a:rPr>
              <a:t>对于含有空洞的碳化硅纳米晶体材料的实际应用提供理论指导。</a:t>
            </a:r>
          </a:p>
          <a:p>
            <a:r>
              <a:rPr lang="en-US" altLang="zh-CN" dirty="0">
                <a:solidFill>
                  <a:schemeClr val="bg1"/>
                </a:solidFill>
              </a:rPr>
              <a:t> </a:t>
            </a:r>
            <a:endParaRPr lang="zh-CN" altLang="zh-CN" dirty="0">
              <a:solidFill>
                <a:schemeClr val="bg1"/>
              </a:solidFill>
            </a:endParaRPr>
          </a:p>
          <a:p>
            <a:r>
              <a:rPr lang="en-US" altLang="zh-CN" dirty="0">
                <a:solidFill>
                  <a:schemeClr val="bg1"/>
                </a:solidFill>
              </a:rPr>
              <a:t/>
            </a:r>
            <a:br>
              <a:rPr lang="en-US" altLang="zh-CN" dirty="0">
                <a:solidFill>
                  <a:schemeClr val="bg1"/>
                </a:solidFill>
              </a:rPr>
            </a:br>
            <a:r>
              <a:rPr lang="en-US" altLang="zh-CN" dirty="0">
                <a:solidFill>
                  <a:schemeClr val="bg1"/>
                </a:solidFill>
              </a:rPr>
              <a:t> </a:t>
            </a:r>
            <a:r>
              <a:rPr lang="zh-CN" altLang="zh-CN" b="1" dirty="0" smtClean="0">
                <a:solidFill>
                  <a:schemeClr val="bg1"/>
                </a:solidFill>
              </a:rPr>
              <a:t>关键词</a:t>
            </a:r>
            <a:r>
              <a:rPr lang="zh-CN" altLang="zh-CN" dirty="0">
                <a:solidFill>
                  <a:schemeClr val="bg1"/>
                </a:solidFill>
              </a:rPr>
              <a:t>：纳米晶体；分子动力学；单晶碳化硅；力学行为；位错</a:t>
            </a:r>
          </a:p>
          <a:p>
            <a:r>
              <a:rPr lang="en-US" altLang="zh-CN" dirty="0"/>
              <a:t/>
            </a:r>
            <a:br>
              <a:rPr lang="en-US" altLang="zh-CN" dirty="0"/>
            </a:br>
            <a:r>
              <a:rPr lang="en-US" altLang="zh-CN" dirty="0"/>
              <a:t> </a:t>
            </a:r>
            <a:endParaRPr lang="zh-CN" altLang="zh-CN" dirty="0"/>
          </a:p>
          <a:p>
            <a:r>
              <a:rPr lang="en-US" altLang="zh-CN" dirty="0"/>
              <a:t/>
            </a:r>
            <a:br>
              <a:rPr lang="en-US" altLang="zh-CN" dirty="0"/>
            </a:br>
            <a:r>
              <a:rPr lang="en-US" altLang="zh-CN" dirty="0"/>
              <a:t> </a:t>
            </a:r>
            <a:endParaRPr lang="zh-CN" altLang="zh-CN" dirty="0"/>
          </a:p>
        </p:txBody>
      </p:sp>
    </p:spTree>
    <p:extLst>
      <p:ext uri="{BB962C8B-B14F-4D97-AF65-F5344CB8AC3E}">
        <p14:creationId xmlns:p14="http://schemas.microsoft.com/office/powerpoint/2010/main" val="3048358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908">
        <p15:prstTrans prst="peelOff"/>
      </p:transition>
    </mc:Choice>
    <mc:Fallback xmlns="">
      <p:transition spd="slow" advTm="4908">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0255913" y="-43371"/>
            <a:ext cx="6906126" cy="6901371"/>
          </a:xfrm>
          <a:prstGeom prst="ellipse">
            <a:avLst/>
          </a:prstGeom>
          <a:noFill/>
          <a:ln w="57150">
            <a:solidFill>
              <a:srgbClr val="83D9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a:solidFill>
                  <a:srgbClr val="1A9895"/>
                </a:solidFill>
              </a:rPr>
              <a:t>2.2.1</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分子动力学的基本原理</a:t>
            </a:r>
          </a:p>
        </p:txBody>
      </p:sp>
      <mc:AlternateContent xmlns:mc="http://schemas.openxmlformats.org/markup-compatibility/2006">
        <mc:Choice xmlns:a14="http://schemas.microsoft.com/office/drawing/2010/main" Requires="a14">
          <p:sp>
            <p:nvSpPr>
              <p:cNvPr id="10" name="矩形 9"/>
              <p:cNvSpPr/>
              <p:nvPr/>
            </p:nvSpPr>
            <p:spPr>
              <a:xfrm>
                <a:off x="582930" y="1622926"/>
                <a:ext cx="11338559" cy="3471656"/>
              </a:xfrm>
              <a:prstGeom prst="rect">
                <a:avLst/>
              </a:prstGeom>
            </p:spPr>
            <p:txBody>
              <a:bodyPr wrap="square">
                <a:spAutoFit/>
              </a:bodyPr>
              <a:lstStyle/>
              <a:p>
                <a:pPr algn="just">
                  <a:lnSpc>
                    <a:spcPts val="2000"/>
                  </a:lnSpc>
                  <a:spcBef>
                    <a:spcPts val="1200"/>
                  </a:spcBef>
                  <a:spcAft>
                    <a:spcPts val="300"/>
                  </a:spcAft>
                </a:pPr>
                <a:r>
                  <a:rPr lang="zh-CN" altLang="zh-CN" sz="1600" dirty="0" smtClean="0">
                    <a:latin typeface="+mn-ea"/>
                  </a:rPr>
                  <a:t>三</a:t>
                </a:r>
                <a:r>
                  <a:rPr lang="zh-CN" altLang="zh-CN" sz="1600" dirty="0">
                    <a:latin typeface="+mn-ea"/>
                  </a:rPr>
                  <a:t>体势通过键的弯曲和键的伸缩产生共价力：</a:t>
                </a:r>
                <a:endParaRPr lang="en-US" altLang="zh-CN" sz="1600" dirty="0" smtClean="0">
                  <a:latin typeface="+mn-ea"/>
                </a:endParaRPr>
              </a:p>
              <a:p>
                <a:pPr algn="ctr"/>
                <a14:m>
                  <m:oMathPara xmlns:m="http://schemas.openxmlformats.org/officeDocument/2006/math">
                    <m:oMathParaPr>
                      <m:jc m:val="centerGroup"/>
                    </m:oMathParaPr>
                    <m:oMath xmlns:m="http://schemas.openxmlformats.org/officeDocument/2006/math">
                      <m:sSubSup>
                        <m:sSubSupPr>
                          <m:ctrlPr>
                            <a:rPr lang="zh-CN" altLang="zh-CN" sz="3600" i="1">
                              <a:latin typeface="Cambria Math" panose="02040503050406030204" pitchFamily="18" charset="0"/>
                            </a:rPr>
                          </m:ctrlPr>
                        </m:sSubSupPr>
                        <m:e>
                          <m:r>
                            <a:rPr lang="en-US" altLang="zh-CN" sz="3600" i="1">
                              <a:latin typeface="Cambria Math" panose="02040503050406030204" pitchFamily="18" charset="0"/>
                            </a:rPr>
                            <m:t>𝑉</m:t>
                          </m:r>
                        </m:e>
                        <m:sub>
                          <m:r>
                            <a:rPr lang="en-US" altLang="zh-CN" sz="3600" i="1">
                              <a:latin typeface="Cambria Math" panose="02040503050406030204" pitchFamily="18" charset="0"/>
                            </a:rPr>
                            <m:t>𝑗𝑖𝑘</m:t>
                          </m:r>
                        </m:sub>
                        <m:sup>
                          <m:d>
                            <m:dPr>
                              <m:ctrlPr>
                                <a:rPr lang="zh-CN" altLang="zh-CN" sz="3600" i="1">
                                  <a:latin typeface="Cambria Math" panose="02040503050406030204" pitchFamily="18" charset="0"/>
                                </a:rPr>
                              </m:ctrlPr>
                            </m:dPr>
                            <m:e>
                              <m:r>
                                <a:rPr lang="en-US" altLang="zh-CN" sz="3600">
                                  <a:latin typeface="Cambria Math" panose="02040503050406030204" pitchFamily="18" charset="0"/>
                                </a:rPr>
                                <m:t>3</m:t>
                              </m:r>
                            </m:e>
                          </m:d>
                        </m:sup>
                      </m:sSubSup>
                      <m:d>
                        <m:dPr>
                          <m:ctrlPr>
                            <a:rPr lang="zh-CN" altLang="zh-CN" sz="3600" i="1">
                              <a:latin typeface="Cambria Math" panose="02040503050406030204" pitchFamily="18" charset="0"/>
                            </a:rPr>
                          </m:ctrlPr>
                        </m:dPr>
                        <m:e>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i="1">
                                  <a:latin typeface="Cambria Math" panose="02040503050406030204" pitchFamily="18" charset="0"/>
                                </a:rPr>
                                <m:t>𝑖𝑗</m:t>
                              </m:r>
                            </m:sub>
                          </m:sSub>
                          <m:r>
                            <a:rPr lang="en-US" altLang="zh-CN" sz="3600">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i="1">
                                  <a:latin typeface="Cambria Math" panose="02040503050406030204" pitchFamily="18" charset="0"/>
                                </a:rPr>
                                <m:t>𝑖𝑘</m:t>
                              </m:r>
                            </m:sub>
                          </m:sSub>
                        </m:e>
                      </m:d>
                      <m:r>
                        <a:rPr lang="en-US" altLang="zh-CN" sz="3600">
                          <a:latin typeface="Cambria Math" panose="02040503050406030204" pitchFamily="18" charset="0"/>
                        </a:rPr>
                        <m:t>=</m:t>
                      </m:r>
                      <m:sSub>
                        <m:sSubPr>
                          <m:ctrlPr>
                            <a:rPr lang="zh-CN" altLang="zh-CN" sz="3600" i="1">
                              <a:latin typeface="Cambria Math" panose="02040503050406030204" pitchFamily="18" charset="0"/>
                            </a:rPr>
                          </m:ctrlPr>
                        </m:sSubPr>
                        <m:e>
                          <m:r>
                            <m:rPr>
                              <m:sty m:val="p"/>
                            </m:rPr>
                            <a:rPr lang="en-US" altLang="zh-CN" sz="3600">
                              <a:latin typeface="Cambria Math" panose="02040503050406030204" pitchFamily="18" charset="0"/>
                            </a:rPr>
                            <m:t>B</m:t>
                          </m:r>
                        </m:e>
                        <m:sub>
                          <m:r>
                            <a:rPr lang="en-US" altLang="zh-CN" sz="3600" i="1">
                              <a:latin typeface="Cambria Math" panose="02040503050406030204" pitchFamily="18" charset="0"/>
                            </a:rPr>
                            <m:t>𝑖𝑗𝑘</m:t>
                          </m:r>
                        </m:sub>
                      </m:sSub>
                      <m:func>
                        <m:funcPr>
                          <m:ctrlPr>
                            <a:rPr lang="zh-CN" altLang="zh-CN" sz="3600" i="1">
                              <a:latin typeface="Cambria Math" panose="02040503050406030204" pitchFamily="18" charset="0"/>
                            </a:rPr>
                          </m:ctrlPr>
                        </m:funcPr>
                        <m:fName>
                          <m:r>
                            <m:rPr>
                              <m:sty m:val="p"/>
                            </m:rPr>
                            <a:rPr lang="en-US" altLang="zh-CN" sz="3600">
                              <a:latin typeface="Cambria Math" panose="02040503050406030204" pitchFamily="18" charset="0"/>
                            </a:rPr>
                            <m:t>exp</m:t>
                          </m:r>
                        </m:fName>
                        <m:e>
                          <m:r>
                            <a:rPr lang="en-US" altLang="zh-CN" sz="3600">
                              <a:latin typeface="Cambria Math" panose="02040503050406030204" pitchFamily="18" charset="0"/>
                            </a:rPr>
                            <m:t>(</m:t>
                          </m:r>
                          <m:f>
                            <m:fPr>
                              <m:ctrlPr>
                                <a:rPr lang="zh-CN" altLang="zh-CN" sz="3600" i="1">
                                  <a:latin typeface="Cambria Math" panose="02040503050406030204" pitchFamily="18" charset="0"/>
                                </a:rPr>
                              </m:ctrlPr>
                            </m:fPr>
                            <m:num>
                              <m:r>
                                <a:rPr lang="en-US" altLang="zh-CN" sz="3600" i="1">
                                  <a:latin typeface="Cambria Math" panose="02040503050406030204" pitchFamily="18" charset="0"/>
                                </a:rPr>
                                <m:t>𝛾</m:t>
                              </m:r>
                            </m:num>
                            <m:den>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i="1">
                                      <a:latin typeface="Cambria Math" panose="02040503050406030204" pitchFamily="18" charset="0"/>
                                    </a:rPr>
                                    <m:t>𝑖𝑗</m:t>
                                  </m:r>
                                </m:sub>
                              </m:sSub>
                              <m:r>
                                <a:rPr lang="en-US" altLang="zh-CN" sz="3600" i="1">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a:latin typeface="Cambria Math" panose="02040503050406030204" pitchFamily="18" charset="0"/>
                                    </a:rPr>
                                    <m:t>0</m:t>
                                  </m:r>
                                </m:sub>
                              </m:sSub>
                            </m:den>
                          </m:f>
                          <m:r>
                            <a:rPr lang="en-US" altLang="zh-CN" sz="3600">
                              <a:latin typeface="Cambria Math" panose="02040503050406030204" pitchFamily="18" charset="0"/>
                            </a:rPr>
                            <m:t>+</m:t>
                          </m:r>
                          <m:f>
                            <m:fPr>
                              <m:ctrlPr>
                                <a:rPr lang="zh-CN" altLang="zh-CN" sz="3600" i="1">
                                  <a:latin typeface="Cambria Math" panose="02040503050406030204" pitchFamily="18" charset="0"/>
                                </a:rPr>
                              </m:ctrlPr>
                            </m:fPr>
                            <m:num>
                              <m:r>
                                <a:rPr lang="en-US" altLang="zh-CN" sz="3600" i="1">
                                  <a:latin typeface="Cambria Math" panose="02040503050406030204" pitchFamily="18" charset="0"/>
                                </a:rPr>
                                <m:t>𝛾</m:t>
                              </m:r>
                            </m:num>
                            <m:den>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i="1">
                                      <a:latin typeface="Cambria Math" panose="02040503050406030204" pitchFamily="18" charset="0"/>
                                    </a:rPr>
                                    <m:t>𝑖𝑘</m:t>
                                  </m:r>
                                </m:sub>
                              </m:sSub>
                              <m:r>
                                <a:rPr lang="en-US" altLang="zh-CN" sz="3600" i="1">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a:latin typeface="Cambria Math" panose="02040503050406030204" pitchFamily="18" charset="0"/>
                                    </a:rPr>
                                    <m:t>0</m:t>
                                  </m:r>
                                </m:sub>
                              </m:sSub>
                            </m:den>
                          </m:f>
                          <m:r>
                            <a:rPr lang="en-US" altLang="zh-CN" sz="3600">
                              <a:latin typeface="Cambria Math" panose="02040503050406030204" pitchFamily="18" charset="0"/>
                            </a:rPr>
                            <m:t>)</m:t>
                          </m:r>
                        </m:e>
                      </m:func>
                    </m:oMath>
                  </m:oMathPara>
                </a14:m>
                <a:endParaRPr lang="zh-CN" altLang="zh-CN" sz="3600" dirty="0">
                  <a:latin typeface="+mn-ea"/>
                </a:endParaRPr>
              </a:p>
              <a:p>
                <a:pPr algn="ctr"/>
                <a:r>
                  <a:rPr lang="en-US" altLang="zh-CN" sz="3600" dirty="0">
                    <a:latin typeface="+mn-ea"/>
                  </a:rPr>
                  <a:t>	</a:t>
                </a:r>
                <a14:m>
                  <m:oMath xmlns:m="http://schemas.openxmlformats.org/officeDocument/2006/math">
                    <m:r>
                      <a:rPr lang="en-US" altLang="zh-CN" sz="3600">
                        <a:latin typeface="Cambria Math" panose="02040503050406030204" pitchFamily="18" charset="0"/>
                      </a:rPr>
                      <m:t>×</m:t>
                    </m:r>
                    <m:f>
                      <m:fPr>
                        <m:ctrlPr>
                          <a:rPr lang="zh-CN" altLang="zh-CN" sz="3600" i="1">
                            <a:latin typeface="Cambria Math" panose="02040503050406030204" pitchFamily="18" charset="0"/>
                          </a:rPr>
                        </m:ctrlPr>
                      </m:fPr>
                      <m:num>
                        <m:sSup>
                          <m:sSupPr>
                            <m:ctrlPr>
                              <a:rPr lang="zh-CN" altLang="zh-CN" sz="3600" i="1">
                                <a:latin typeface="Cambria Math" panose="02040503050406030204" pitchFamily="18" charset="0"/>
                              </a:rPr>
                            </m:ctrlPr>
                          </m:sSupPr>
                          <m:e>
                            <m:d>
                              <m:dPr>
                                <m:ctrlPr>
                                  <a:rPr lang="zh-CN" altLang="zh-CN" sz="3600" i="1">
                                    <a:latin typeface="Cambria Math" panose="02040503050406030204" pitchFamily="18" charset="0"/>
                                  </a:rPr>
                                </m:ctrlPr>
                              </m:dPr>
                              <m:e>
                                <m:func>
                                  <m:funcPr>
                                    <m:ctrlPr>
                                      <a:rPr lang="zh-CN" altLang="zh-CN" sz="3600" i="1">
                                        <a:latin typeface="Cambria Math" panose="02040503050406030204" pitchFamily="18" charset="0"/>
                                      </a:rPr>
                                    </m:ctrlPr>
                                  </m:funcPr>
                                  <m:fName>
                                    <m:r>
                                      <m:rPr>
                                        <m:sty m:val="p"/>
                                      </m:rPr>
                                      <a:rPr lang="en-US" altLang="zh-CN" sz="3600">
                                        <a:latin typeface="Cambria Math" panose="02040503050406030204" pitchFamily="18" charset="0"/>
                                      </a:rPr>
                                      <m:t>cos</m:t>
                                    </m:r>
                                  </m:fName>
                                  <m:e>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𝜃</m:t>
                                        </m:r>
                                      </m:e>
                                      <m:sub>
                                        <m:r>
                                          <a:rPr lang="en-US" altLang="zh-CN" sz="3600" i="1">
                                            <a:latin typeface="Cambria Math" panose="02040503050406030204" pitchFamily="18" charset="0"/>
                                          </a:rPr>
                                          <m:t>𝑗𝑖𝑘</m:t>
                                        </m:r>
                                      </m:sub>
                                    </m:sSub>
                                    <m:r>
                                      <a:rPr lang="en-US" altLang="zh-CN" sz="3600" i="1">
                                        <a:latin typeface="Cambria Math" panose="02040503050406030204" pitchFamily="18" charset="0"/>
                                      </a:rPr>
                                      <m:t>−</m:t>
                                    </m:r>
                                    <m:func>
                                      <m:funcPr>
                                        <m:ctrlPr>
                                          <a:rPr lang="zh-CN" altLang="zh-CN" sz="3600" i="1">
                                            <a:latin typeface="Cambria Math" panose="02040503050406030204" pitchFamily="18" charset="0"/>
                                          </a:rPr>
                                        </m:ctrlPr>
                                      </m:funcPr>
                                      <m:fName>
                                        <m:r>
                                          <m:rPr>
                                            <m:sty m:val="p"/>
                                          </m:rPr>
                                          <a:rPr lang="en-US" altLang="zh-CN" sz="3600">
                                            <a:latin typeface="Cambria Math" panose="02040503050406030204" pitchFamily="18" charset="0"/>
                                          </a:rPr>
                                          <m:t>cos</m:t>
                                        </m:r>
                                      </m:fName>
                                      <m:e>
                                        <m:sSub>
                                          <m:sSubPr>
                                            <m:ctrlPr>
                                              <a:rPr lang="zh-CN" altLang="zh-CN" sz="3600" i="1">
                                                <a:latin typeface="Cambria Math" panose="02040503050406030204" pitchFamily="18" charset="0"/>
                                              </a:rPr>
                                            </m:ctrlPr>
                                          </m:sSubPr>
                                          <m:e>
                                            <m:acc>
                                              <m:accPr>
                                                <m:chr m:val="̅"/>
                                                <m:ctrlPr>
                                                  <a:rPr lang="zh-CN" altLang="zh-CN" sz="3600" i="1">
                                                    <a:latin typeface="Cambria Math" panose="02040503050406030204" pitchFamily="18" charset="0"/>
                                                  </a:rPr>
                                                </m:ctrlPr>
                                              </m:accPr>
                                              <m:e>
                                                <m:r>
                                                  <a:rPr lang="en-US" altLang="zh-CN" sz="3600" i="1">
                                                    <a:latin typeface="Cambria Math" panose="02040503050406030204" pitchFamily="18" charset="0"/>
                                                  </a:rPr>
                                                  <m:t>𝜃</m:t>
                                                </m:r>
                                              </m:e>
                                            </m:acc>
                                          </m:e>
                                          <m:sub>
                                            <m:r>
                                              <a:rPr lang="en-US" altLang="zh-CN" sz="3600" i="1">
                                                <a:latin typeface="Cambria Math" panose="02040503050406030204" pitchFamily="18" charset="0"/>
                                              </a:rPr>
                                              <m:t>𝑗𝑖𝑘</m:t>
                                            </m:r>
                                          </m:sub>
                                        </m:sSub>
                                      </m:e>
                                    </m:func>
                                  </m:e>
                                </m:func>
                              </m:e>
                            </m:d>
                          </m:e>
                          <m:sup>
                            <m:r>
                              <a:rPr lang="en-US" altLang="zh-CN" sz="3600">
                                <a:latin typeface="Cambria Math" panose="02040503050406030204" pitchFamily="18" charset="0"/>
                              </a:rPr>
                              <m:t>2</m:t>
                            </m:r>
                          </m:sup>
                        </m:sSup>
                      </m:num>
                      <m:den>
                        <m:r>
                          <a:rPr lang="en-US" altLang="zh-CN" sz="3600">
                            <a:latin typeface="Cambria Math" panose="02040503050406030204" pitchFamily="18" charset="0"/>
                          </a:rPr>
                          <m:t>1+</m:t>
                        </m:r>
                        <m:r>
                          <a:rPr lang="en-US" altLang="zh-CN" sz="3600" i="1">
                            <a:latin typeface="Cambria Math" panose="02040503050406030204" pitchFamily="18" charset="0"/>
                          </a:rPr>
                          <m:t>𝐶</m:t>
                        </m:r>
                        <m:sSup>
                          <m:sSupPr>
                            <m:ctrlPr>
                              <a:rPr lang="zh-CN" altLang="zh-CN" sz="3600" i="1">
                                <a:latin typeface="Cambria Math" panose="02040503050406030204" pitchFamily="18" charset="0"/>
                              </a:rPr>
                            </m:ctrlPr>
                          </m:sSupPr>
                          <m:e>
                            <m:d>
                              <m:dPr>
                                <m:ctrlPr>
                                  <a:rPr lang="zh-CN" altLang="zh-CN" sz="3600" i="1">
                                    <a:latin typeface="Cambria Math" panose="02040503050406030204" pitchFamily="18" charset="0"/>
                                  </a:rPr>
                                </m:ctrlPr>
                              </m:dPr>
                              <m:e>
                                <m:func>
                                  <m:funcPr>
                                    <m:ctrlPr>
                                      <a:rPr lang="zh-CN" altLang="zh-CN" sz="3600" i="1">
                                        <a:latin typeface="Cambria Math" panose="02040503050406030204" pitchFamily="18" charset="0"/>
                                      </a:rPr>
                                    </m:ctrlPr>
                                  </m:funcPr>
                                  <m:fName>
                                    <m:r>
                                      <m:rPr>
                                        <m:sty m:val="p"/>
                                      </m:rPr>
                                      <a:rPr lang="en-US" altLang="zh-CN" sz="3600">
                                        <a:latin typeface="Cambria Math" panose="02040503050406030204" pitchFamily="18" charset="0"/>
                                      </a:rPr>
                                      <m:t>cos</m:t>
                                    </m:r>
                                  </m:fName>
                                  <m:e>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𝜃</m:t>
                                        </m:r>
                                      </m:e>
                                      <m:sub>
                                        <m:r>
                                          <a:rPr lang="en-US" altLang="zh-CN" sz="3600" i="1">
                                            <a:latin typeface="Cambria Math" panose="02040503050406030204" pitchFamily="18" charset="0"/>
                                          </a:rPr>
                                          <m:t>𝑗𝑖𝑘</m:t>
                                        </m:r>
                                      </m:sub>
                                    </m:sSub>
                                    <m:r>
                                      <a:rPr lang="en-US" altLang="zh-CN" sz="3600" i="1">
                                        <a:latin typeface="Cambria Math" panose="02040503050406030204" pitchFamily="18" charset="0"/>
                                      </a:rPr>
                                      <m:t>−</m:t>
                                    </m:r>
                                    <m:func>
                                      <m:funcPr>
                                        <m:ctrlPr>
                                          <a:rPr lang="zh-CN" altLang="zh-CN" sz="3600" i="1">
                                            <a:latin typeface="Cambria Math" panose="02040503050406030204" pitchFamily="18" charset="0"/>
                                          </a:rPr>
                                        </m:ctrlPr>
                                      </m:funcPr>
                                      <m:fName>
                                        <m:r>
                                          <m:rPr>
                                            <m:sty m:val="p"/>
                                          </m:rPr>
                                          <a:rPr lang="en-US" altLang="zh-CN" sz="3600">
                                            <a:latin typeface="Cambria Math" panose="02040503050406030204" pitchFamily="18" charset="0"/>
                                          </a:rPr>
                                          <m:t>cos</m:t>
                                        </m:r>
                                      </m:fName>
                                      <m:e>
                                        <m:sSub>
                                          <m:sSubPr>
                                            <m:ctrlPr>
                                              <a:rPr lang="zh-CN" altLang="zh-CN" sz="3600" i="1">
                                                <a:latin typeface="Cambria Math" panose="02040503050406030204" pitchFamily="18" charset="0"/>
                                              </a:rPr>
                                            </m:ctrlPr>
                                          </m:sSubPr>
                                          <m:e>
                                            <m:acc>
                                              <m:accPr>
                                                <m:chr m:val="̅"/>
                                                <m:ctrlPr>
                                                  <a:rPr lang="zh-CN" altLang="zh-CN" sz="3600" i="1">
                                                    <a:latin typeface="Cambria Math" panose="02040503050406030204" pitchFamily="18" charset="0"/>
                                                  </a:rPr>
                                                </m:ctrlPr>
                                              </m:accPr>
                                              <m:e>
                                                <m:r>
                                                  <a:rPr lang="en-US" altLang="zh-CN" sz="3600" i="1">
                                                    <a:latin typeface="Cambria Math" panose="02040503050406030204" pitchFamily="18" charset="0"/>
                                                  </a:rPr>
                                                  <m:t>𝜃</m:t>
                                                </m:r>
                                              </m:e>
                                            </m:acc>
                                          </m:e>
                                          <m:sub>
                                            <m:r>
                                              <a:rPr lang="en-US" altLang="zh-CN" sz="3600" i="1">
                                                <a:latin typeface="Cambria Math" panose="02040503050406030204" pitchFamily="18" charset="0"/>
                                              </a:rPr>
                                              <m:t>𝑗𝑖𝑘</m:t>
                                            </m:r>
                                          </m:sub>
                                        </m:sSub>
                                      </m:e>
                                    </m:func>
                                  </m:e>
                                </m:func>
                              </m:e>
                            </m:d>
                          </m:e>
                          <m:sup>
                            <m:r>
                              <a:rPr lang="en-US" altLang="zh-CN" sz="3600">
                                <a:latin typeface="Cambria Math" panose="02040503050406030204" pitchFamily="18" charset="0"/>
                              </a:rPr>
                              <m:t>2</m:t>
                            </m:r>
                          </m:sup>
                        </m:sSup>
                      </m:den>
                    </m:f>
                    <m:r>
                      <a:rPr lang="en-US" altLang="zh-CN" sz="3600">
                        <a:latin typeface="Cambria Math" panose="02040503050406030204" pitchFamily="18" charset="0"/>
                      </a:rPr>
                      <m:t>×</m:t>
                    </m:r>
                    <m:r>
                      <m:rPr>
                        <m:sty m:val="p"/>
                      </m:rPr>
                      <a:rPr lang="en-US" altLang="zh-CN" sz="3600">
                        <a:latin typeface="Cambria Math" panose="02040503050406030204" pitchFamily="18" charset="0"/>
                      </a:rPr>
                      <m:t>Θ</m:t>
                    </m:r>
                    <m:r>
                      <a:rPr lang="en-US" altLang="zh-CN" sz="3600">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a:latin typeface="Cambria Math" panose="02040503050406030204" pitchFamily="18" charset="0"/>
                          </a:rPr>
                          <m:t>0</m:t>
                        </m:r>
                      </m:sub>
                    </m:sSub>
                    <m:r>
                      <a:rPr lang="en-US" altLang="zh-CN" sz="3600" i="1">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i="1">
                            <a:latin typeface="Cambria Math" panose="02040503050406030204" pitchFamily="18" charset="0"/>
                          </a:rPr>
                          <m:t>𝑖𝑗</m:t>
                        </m:r>
                      </m:sub>
                    </m:sSub>
                    <m:r>
                      <a:rPr lang="en-US" altLang="zh-CN" sz="3600">
                        <a:latin typeface="Cambria Math" panose="02040503050406030204" pitchFamily="18" charset="0"/>
                      </a:rPr>
                      <m:t>)</m:t>
                    </m:r>
                    <m:r>
                      <m:rPr>
                        <m:sty m:val="p"/>
                      </m:rPr>
                      <a:rPr lang="en-US" altLang="zh-CN" sz="3600">
                        <a:latin typeface="Cambria Math" panose="02040503050406030204" pitchFamily="18" charset="0"/>
                      </a:rPr>
                      <m:t>Θ</m:t>
                    </m:r>
                    <m:r>
                      <a:rPr lang="en-US" altLang="zh-CN" sz="3600">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a:latin typeface="Cambria Math" panose="02040503050406030204" pitchFamily="18" charset="0"/>
                          </a:rPr>
                          <m:t>0</m:t>
                        </m:r>
                      </m:sub>
                    </m:sSub>
                    <m:r>
                      <a:rPr lang="en-US" altLang="zh-CN" sz="3600" i="1">
                        <a:latin typeface="Cambria Math" panose="02040503050406030204" pitchFamily="18" charset="0"/>
                      </a:rPr>
                      <m:t>−</m:t>
                    </m:r>
                    <m:sSub>
                      <m:sSubPr>
                        <m:ctrlPr>
                          <a:rPr lang="zh-CN" altLang="zh-CN" sz="3600" i="1">
                            <a:latin typeface="Cambria Math" panose="02040503050406030204" pitchFamily="18" charset="0"/>
                          </a:rPr>
                        </m:ctrlPr>
                      </m:sSubPr>
                      <m:e>
                        <m:r>
                          <a:rPr lang="en-US" altLang="zh-CN" sz="3600" i="1">
                            <a:latin typeface="Cambria Math" panose="02040503050406030204" pitchFamily="18" charset="0"/>
                          </a:rPr>
                          <m:t>𝑟</m:t>
                        </m:r>
                      </m:e>
                      <m:sub>
                        <m:r>
                          <a:rPr lang="en-US" altLang="zh-CN" sz="3600" i="1">
                            <a:latin typeface="Cambria Math" panose="02040503050406030204" pitchFamily="18" charset="0"/>
                          </a:rPr>
                          <m:t>𝑖𝑘</m:t>
                        </m:r>
                      </m:sub>
                    </m:sSub>
                    <m:r>
                      <a:rPr lang="en-US" altLang="zh-CN" sz="3600">
                        <a:latin typeface="Cambria Math" panose="02040503050406030204" pitchFamily="18" charset="0"/>
                      </a:rPr>
                      <m:t>)</m:t>
                    </m:r>
                  </m:oMath>
                </a14:m>
                <a:r>
                  <a:rPr lang="en-US" altLang="zh-CN" sz="3600" dirty="0">
                    <a:latin typeface="+mn-ea"/>
                  </a:rPr>
                  <a:t>	(2.4)</a:t>
                </a:r>
                <a:endParaRPr lang="zh-CN" altLang="zh-CN" sz="3600" dirty="0">
                  <a:latin typeface="+mn-ea"/>
                </a:endParaRPr>
              </a:p>
              <a:p>
                <a:endParaRPr lang="en-US" altLang="zh-CN" sz="1600" i="1" dirty="0" smtClean="0">
                  <a:latin typeface="Cambria Math" panose="02040503050406030204" pitchFamily="18" charset="0"/>
                </a:endParaRPr>
              </a:p>
              <a:p>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B</m:t>
                        </m:r>
                      </m:e>
                      <m:sub>
                        <m:r>
                          <a:rPr lang="en-US" altLang="zh-CN" sz="1600" i="1">
                            <a:latin typeface="Cambria Math" panose="02040503050406030204" pitchFamily="18" charset="0"/>
                          </a:rPr>
                          <m:t>𝑖𝑗𝑘</m:t>
                        </m:r>
                      </m:sub>
                    </m:sSub>
                  </m:oMath>
                </a14:m>
                <a:r>
                  <a:rPr lang="zh-CN" altLang="zh-CN" sz="1600" dirty="0">
                    <a:latin typeface="+mn-ea"/>
                  </a:rPr>
                  <a:t>是相互作用力，</a:t>
                </a:r>
                <a14:m>
                  <m:oMath xmlns:m="http://schemas.openxmlformats.org/officeDocument/2006/math">
                    <m:r>
                      <m:rPr>
                        <m:sty m:val="p"/>
                      </m:rPr>
                      <a:rPr lang="en-US" altLang="zh-CN" sz="1600">
                        <a:latin typeface="Cambria Math" panose="02040503050406030204" pitchFamily="18" charset="0"/>
                      </a:rPr>
                      <m:t>Θ</m:t>
                    </m:r>
                    <m:r>
                      <a:rPr lang="en-US" altLang="zh-CN" sz="1600">
                        <a:latin typeface="Cambria Math" panose="02040503050406030204" pitchFamily="18" charset="0"/>
                      </a:rPr>
                      <m:t>(</m:t>
                    </m:r>
                    <m:r>
                      <m:rPr>
                        <m:sty m:val="p"/>
                      </m:rPr>
                      <a:rPr lang="en-US" altLang="zh-CN" sz="1600">
                        <a:latin typeface="Cambria Math" panose="02040503050406030204" pitchFamily="18" charset="0"/>
                      </a:rPr>
                      <m:t>x</m:t>
                    </m:r>
                    <m:r>
                      <a:rPr lang="en-US" altLang="zh-CN" sz="1600">
                        <a:latin typeface="Cambria Math" panose="02040503050406030204" pitchFamily="18" charset="0"/>
                      </a:rPr>
                      <m:t>)</m:t>
                    </m:r>
                  </m:oMath>
                </a14:m>
                <a:r>
                  <a:rPr lang="zh-CN" altLang="zh-CN" sz="1600" dirty="0">
                    <a:latin typeface="+mn-ea"/>
                  </a:rPr>
                  <a:t>是阶梯函数，</a:t>
                </a:r>
                <a14:m>
                  <m:oMath xmlns:m="http://schemas.openxmlformats.org/officeDocument/2006/math">
                    <m:r>
                      <a:rPr lang="en-US" altLang="zh-CN" sz="1600" i="1">
                        <a:latin typeface="Cambria Math" panose="02040503050406030204" pitchFamily="18" charset="0"/>
                      </a:rPr>
                      <m:t>𝛾</m:t>
                    </m:r>
                  </m:oMath>
                </a14:m>
                <a:r>
                  <a:rPr lang="zh-CN" altLang="zh-CN" sz="1600" dirty="0">
                    <a:latin typeface="+mn-ea"/>
                  </a:rPr>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𝑟</m:t>
                        </m:r>
                      </m:e>
                      <m:sub>
                        <m:r>
                          <a:rPr lang="en-US" altLang="zh-CN" sz="1600" i="1">
                            <a:latin typeface="Cambria Math" panose="02040503050406030204" pitchFamily="18" charset="0"/>
                          </a:rPr>
                          <m:t>0</m:t>
                        </m:r>
                      </m:sub>
                    </m:sSub>
                  </m:oMath>
                </a14:m>
                <a:r>
                  <a:rPr lang="zh-CN" altLang="zh-CN" sz="1600" dirty="0">
                    <a:latin typeface="+mn-ea"/>
                  </a:rPr>
                  <a:t>，</a:t>
                </a:r>
                <a14:m>
                  <m:oMath xmlns:m="http://schemas.openxmlformats.org/officeDocument/2006/math">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𝜃</m:t>
                            </m:r>
                          </m:e>
                        </m:acc>
                      </m:e>
                      <m:sub>
                        <m:r>
                          <a:rPr lang="en-US" altLang="zh-CN" sz="1600" i="1">
                            <a:latin typeface="Cambria Math" panose="02040503050406030204" pitchFamily="18" charset="0"/>
                          </a:rPr>
                          <m:t>𝑗𝑖𝑘</m:t>
                        </m:r>
                      </m:sub>
                    </m:sSub>
                  </m:oMath>
                </a14:m>
                <a:r>
                  <a:rPr lang="zh-CN" altLang="zh-CN" sz="1600" dirty="0">
                    <a:latin typeface="+mn-ea"/>
                  </a:rPr>
                  <a:t>是常数</a:t>
                </a:r>
                <a:r>
                  <a:rPr lang="zh-CN" altLang="zh-CN" sz="1600" dirty="0" smtClean="0">
                    <a:latin typeface="+mn-ea"/>
                  </a:rPr>
                  <a:t>。</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000"/>
                  </a:lnSpc>
                  <a:spcAft>
                    <a:spcPts val="0"/>
                  </a:spcAft>
                </a:pP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582930" y="1622926"/>
                <a:ext cx="11338559" cy="3471656"/>
              </a:xfrm>
              <a:prstGeom prst="rect">
                <a:avLst/>
              </a:prstGeom>
              <a:blipFill>
                <a:blip r:embed="rId5"/>
                <a:stretch>
                  <a:fillRect l="-323" t="-702" r="-9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656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a:solidFill>
                  <a:srgbClr val="1A9895"/>
                </a:solidFill>
              </a:rPr>
              <a:t>2.2.1</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分子动力学的基本原理</a:t>
            </a: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2531713330"/>
                  </p:ext>
                </p:extLst>
              </p:nvPr>
            </p:nvGraphicFramePr>
            <p:xfrm>
              <a:off x="972872" y="1138749"/>
              <a:ext cx="9771329" cy="4678209"/>
            </p:xfrm>
            <a:graphic>
              <a:graphicData uri="http://schemas.openxmlformats.org/drawingml/2006/table">
                <a:tbl>
                  <a:tblPr firstRow="1" firstCol="1" bandRow="1">
                    <a:tableStyleId>{5C22544A-7EE6-4342-B048-85BDC9FD1C3A}</a:tableStyleId>
                  </a:tblPr>
                  <a:tblGrid>
                    <a:gridCol w="3256325">
                      <a:extLst>
                        <a:ext uri="{9D8B030D-6E8A-4147-A177-3AD203B41FA5}">
                          <a16:colId xmlns:a16="http://schemas.microsoft.com/office/drawing/2014/main" val="4245697197"/>
                        </a:ext>
                      </a:extLst>
                    </a:gridCol>
                    <a:gridCol w="3257502">
                      <a:extLst>
                        <a:ext uri="{9D8B030D-6E8A-4147-A177-3AD203B41FA5}">
                          <a16:colId xmlns:a16="http://schemas.microsoft.com/office/drawing/2014/main" val="1717530890"/>
                        </a:ext>
                      </a:extLst>
                    </a:gridCol>
                    <a:gridCol w="3257502">
                      <a:extLst>
                        <a:ext uri="{9D8B030D-6E8A-4147-A177-3AD203B41FA5}">
                          <a16:colId xmlns:a16="http://schemas.microsoft.com/office/drawing/2014/main" val="2993645202"/>
                        </a:ext>
                      </a:extLst>
                    </a:gridCol>
                  </a:tblGrid>
                  <a:tr h="519801">
                    <a:tc>
                      <a:txBody>
                        <a:bodyPr/>
                        <a:lstStyle/>
                        <a:p>
                          <a:pPr indent="266700" algn="just">
                            <a:lnSpc>
                              <a:spcPts val="2000"/>
                            </a:lnSpc>
                            <a:spcAft>
                              <a:spcPts val="0"/>
                            </a:spcAft>
                          </a:pPr>
                          <a:r>
                            <a:rPr lang="en-US" sz="2000" kern="100">
                              <a:effectLst/>
                            </a:rPr>
                            <a:t> </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6700" algn="ctr">
                            <a:lnSpc>
                              <a:spcPts val="2000"/>
                            </a:lnSpc>
                            <a:spcAft>
                              <a:spcPts val="0"/>
                            </a:spcAft>
                          </a:pPr>
                          <a:endParaRPr lang="en-US" altLang="zh-CN" sz="2000" kern="100" dirty="0" smtClean="0">
                            <a:effectLst/>
                          </a:endParaRPr>
                        </a:p>
                        <a:p>
                          <a:pPr indent="266700" algn="ctr">
                            <a:lnSpc>
                              <a:spcPts val="2000"/>
                            </a:lnSpc>
                            <a:spcAft>
                              <a:spcPts val="0"/>
                            </a:spcAft>
                          </a:pPr>
                          <a:r>
                            <a:rPr lang="zh-CN" sz="2000" kern="100" dirty="0" smtClean="0">
                              <a:effectLst/>
                            </a:rPr>
                            <a:t>实验</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6700" algn="ctr">
                            <a:lnSpc>
                              <a:spcPts val="2000"/>
                            </a:lnSpc>
                            <a:spcAft>
                              <a:spcPts val="0"/>
                            </a:spcAft>
                          </a:pPr>
                          <a:endParaRPr lang="en-US" sz="2000" kern="100" dirty="0" smtClean="0">
                            <a:effectLst/>
                          </a:endParaRPr>
                        </a:p>
                        <a:p>
                          <a:pPr indent="266700" algn="ctr">
                            <a:lnSpc>
                              <a:spcPts val="2000"/>
                            </a:lnSpc>
                            <a:spcAft>
                              <a:spcPts val="0"/>
                            </a:spcAft>
                          </a:pPr>
                          <a:r>
                            <a:rPr lang="en-US" sz="2000" kern="100" dirty="0" smtClean="0">
                              <a:effectLst/>
                            </a:rPr>
                            <a:t>MD</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3335355372"/>
                      </a:ext>
                    </a:extLst>
                  </a:tr>
                  <a:tr h="519801">
                    <a:tc>
                      <a:txBody>
                        <a:bodyPr/>
                        <a:lstStyle/>
                        <a:p>
                          <a:pPr indent="266700" algn="just">
                            <a:lnSpc>
                              <a:spcPts val="2000"/>
                            </a:lnSpc>
                            <a:spcAft>
                              <a:spcPts val="0"/>
                            </a:spcAft>
                          </a:pPr>
                          <a:endParaRPr lang="en-US" altLang="zh-CN" sz="2000" kern="100" dirty="0" smtClean="0">
                            <a:effectLst/>
                          </a:endParaRPr>
                        </a:p>
                        <a:p>
                          <a:pPr indent="266700" algn="just">
                            <a:lnSpc>
                              <a:spcPts val="2000"/>
                            </a:lnSpc>
                            <a:spcAft>
                              <a:spcPts val="0"/>
                            </a:spcAft>
                          </a:pPr>
                          <a:r>
                            <a:rPr lang="zh-CN" sz="2000" kern="100" dirty="0" smtClean="0">
                              <a:effectLst/>
                            </a:rPr>
                            <a:t>晶格常数</a:t>
                          </a:r>
                          <a:r>
                            <a:rPr lang="en-US" sz="2000" kern="100" dirty="0">
                              <a:effectLst/>
                            </a:rPr>
                            <a:t>(</a:t>
                          </a:r>
                          <a14:m>
                            <m:oMath xmlns:m="http://schemas.openxmlformats.org/officeDocument/2006/math">
                              <m:r>
                                <a:rPr lang="en-US" sz="2000" kern="100">
                                  <a:effectLst/>
                                  <a:latin typeface="Cambria Math" panose="02040503050406030204" pitchFamily="18" charset="0"/>
                                </a:rPr>
                                <m:t>Å</m:t>
                              </m:r>
                            </m:oMath>
                          </a14:m>
                          <a:r>
                            <a:rPr lang="en-US" sz="2000" kern="100" dirty="0">
                              <a:effectLst/>
                            </a:rPr>
                            <a:t>)</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dirty="0">
                              <a:effectLst/>
                            </a:rPr>
                            <a:t>4.3596</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dirty="0">
                              <a:effectLst/>
                            </a:rPr>
                            <a:t>4.5381</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2382641665"/>
                      </a:ext>
                    </a:extLst>
                  </a:tr>
                  <a:tr h="519801">
                    <a:tc>
                      <a:txBody>
                        <a:bodyPr/>
                        <a:lstStyle/>
                        <a:p>
                          <a:pPr indent="266700" algn="just">
                            <a:lnSpc>
                              <a:spcPts val="2000"/>
                            </a:lnSpc>
                            <a:spcAft>
                              <a:spcPts val="0"/>
                            </a:spcAft>
                          </a:pPr>
                          <a:endParaRPr lang="en-US" altLang="zh-CN" sz="2000" kern="100" dirty="0" smtClean="0">
                            <a:effectLst/>
                          </a:endParaRPr>
                        </a:p>
                        <a:p>
                          <a:pPr indent="266700" algn="just">
                            <a:lnSpc>
                              <a:spcPts val="2000"/>
                            </a:lnSpc>
                            <a:spcAft>
                              <a:spcPts val="0"/>
                            </a:spcAft>
                          </a:pPr>
                          <a:r>
                            <a:rPr lang="zh-CN" sz="2000" kern="100" dirty="0" smtClean="0">
                              <a:effectLst/>
                            </a:rPr>
                            <a:t>结合能</a:t>
                          </a:r>
                          <a:r>
                            <a:rPr lang="en-US" sz="2000" kern="100" dirty="0">
                              <a:effectLst/>
                            </a:rPr>
                            <a:t>(eV)</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6.34</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dirty="0">
                              <a:effectLst/>
                            </a:rPr>
                            <a:t>6.3401</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750777389"/>
                      </a:ext>
                    </a:extLst>
                  </a:tr>
                  <a:tr h="519801">
                    <a:tc>
                      <a:txBody>
                        <a:bodyPr/>
                        <a:lstStyle/>
                        <a:p>
                          <a:pPr indent="266700" algn="just">
                            <a:lnSpc>
                              <a:spcPts val="2000"/>
                            </a:lnSpc>
                            <a:spcAft>
                              <a:spcPts val="0"/>
                            </a:spcAft>
                          </a:pPr>
                          <a:endParaRPr lang="en-US" altLang="zh-CN" sz="2000" kern="100" dirty="0" smtClean="0">
                            <a:effectLst/>
                          </a:endParaRPr>
                        </a:p>
                        <a:p>
                          <a:pPr indent="266700" algn="just">
                            <a:lnSpc>
                              <a:spcPts val="2000"/>
                            </a:lnSpc>
                            <a:spcAft>
                              <a:spcPts val="0"/>
                            </a:spcAft>
                          </a:pPr>
                          <a:r>
                            <a:rPr lang="zh-CN" sz="2000" kern="100" dirty="0" smtClean="0">
                              <a:effectLst/>
                            </a:rPr>
                            <a:t>熔点</a:t>
                          </a:r>
                          <a:r>
                            <a:rPr lang="en-US" sz="2000" kern="100" dirty="0">
                              <a:effectLst/>
                            </a:rPr>
                            <a:t>/</a:t>
                          </a:r>
                          <a:r>
                            <a:rPr lang="zh-CN" sz="2000" kern="100" dirty="0">
                              <a:effectLst/>
                            </a:rPr>
                            <a:t>分解温度</a:t>
                          </a:r>
                          <a:r>
                            <a:rPr lang="en-US" sz="2000" kern="100" dirty="0">
                              <a:effectLst/>
                            </a:rPr>
                            <a:t>(K)</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dirty="0">
                              <a:effectLst/>
                            </a:rPr>
                            <a:t>3 103</a:t>
                          </a:r>
                          <a14:m>
                            <m:oMath xmlns:m="http://schemas.openxmlformats.org/officeDocument/2006/math">
                              <m:r>
                                <a:rPr lang="en-US" sz="2000" kern="100">
                                  <a:effectLst/>
                                  <a:latin typeface="Cambria Math" panose="02040503050406030204" pitchFamily="18" charset="0"/>
                                </a:rPr>
                                <m:t>±</m:t>
                              </m:r>
                            </m:oMath>
                          </a14:m>
                          <a:r>
                            <a:rPr lang="en-US" sz="2000" kern="100" dirty="0">
                              <a:effectLst/>
                            </a:rPr>
                            <a:t>40</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3 250</a:t>
                          </a:r>
                          <a14:m>
                            <m:oMath xmlns:m="http://schemas.openxmlformats.org/officeDocument/2006/math">
                              <m:r>
                                <a:rPr lang="en-US" sz="2000" kern="100">
                                  <a:effectLst/>
                                  <a:latin typeface="Cambria Math" panose="02040503050406030204" pitchFamily="18" charset="0"/>
                                </a:rPr>
                                <m:t>±</m:t>
                              </m:r>
                            </m:oMath>
                          </a14:m>
                          <a:r>
                            <a:rPr lang="en-US" sz="2000" kern="100">
                              <a:effectLst/>
                            </a:rPr>
                            <a:t>50</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2919159486"/>
                      </a:ext>
                    </a:extLst>
                  </a:tr>
                  <a:tr h="519801">
                    <a:tc>
                      <a:txBody>
                        <a:bodyPr/>
                        <a:lstStyle/>
                        <a:p>
                          <a:pPr indent="266700" algn="just">
                            <a:lnSpc>
                              <a:spcPts val="2000"/>
                            </a:lnSpc>
                            <a:spcAft>
                              <a:spcPts val="0"/>
                            </a:spcAft>
                          </a:pPr>
                          <a:endParaRPr lang="en-US" altLang="zh-CN" sz="2000" kern="100" dirty="0" smtClean="0">
                            <a:effectLst/>
                          </a:endParaRPr>
                        </a:p>
                        <a:p>
                          <a:pPr indent="266700" algn="just">
                            <a:lnSpc>
                              <a:spcPts val="2000"/>
                            </a:lnSpc>
                            <a:spcAft>
                              <a:spcPts val="0"/>
                            </a:spcAft>
                          </a:pPr>
                          <a:r>
                            <a:rPr lang="zh-CN" sz="2000" kern="100" dirty="0" smtClean="0">
                              <a:effectLst/>
                            </a:rPr>
                            <a:t>体积模量</a:t>
                          </a:r>
                          <a:r>
                            <a:rPr lang="en-US" sz="2000" kern="100" dirty="0">
                              <a:effectLst/>
                            </a:rPr>
                            <a:t>(</a:t>
                          </a:r>
                          <a:r>
                            <a:rPr lang="en-US" sz="2000" kern="100" dirty="0" err="1">
                              <a:effectLst/>
                            </a:rPr>
                            <a:t>GPa</a:t>
                          </a:r>
                          <a:r>
                            <a:rPr lang="en-US" sz="2000" kern="100" dirty="0">
                              <a:effectLst/>
                            </a:rPr>
                            <a:t>)</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225-270</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225.2</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471180235"/>
                      </a:ext>
                    </a:extLst>
                  </a:tr>
                  <a:tr h="519801">
                    <a:tc>
                      <a:txBody>
                        <a:bodyPr/>
                        <a:lstStyle/>
                        <a:p>
                          <a:pPr indent="266700" algn="just">
                            <a:lnSpc>
                              <a:spcPts val="2000"/>
                            </a:lnSpc>
                            <a:spcAft>
                              <a:spcPts val="0"/>
                            </a:spcAft>
                          </a:pPr>
                          <a:endParaRPr lang="en-US" altLang="zh-CN" sz="2000" kern="100" dirty="0" smtClean="0">
                            <a:effectLst/>
                          </a:endParaRPr>
                        </a:p>
                        <a:p>
                          <a:pPr indent="266700" algn="just">
                            <a:lnSpc>
                              <a:spcPts val="2000"/>
                            </a:lnSpc>
                            <a:spcAft>
                              <a:spcPts val="0"/>
                            </a:spcAft>
                          </a:pPr>
                          <a:r>
                            <a:rPr lang="zh-CN" sz="2000" kern="100" dirty="0" smtClean="0">
                              <a:effectLst/>
                            </a:rPr>
                            <a:t>弹性模量</a:t>
                          </a:r>
                          <a:r>
                            <a:rPr lang="en-US" sz="2000" kern="100" dirty="0">
                              <a:effectLst/>
                            </a:rPr>
                            <a:t>(</a:t>
                          </a:r>
                          <a:r>
                            <a:rPr lang="en-US" sz="2000" kern="100" dirty="0" err="1">
                              <a:effectLst/>
                            </a:rPr>
                            <a:t>GPa</a:t>
                          </a:r>
                          <a:r>
                            <a:rPr lang="en-US" sz="2000" kern="100" dirty="0">
                              <a:effectLst/>
                            </a:rPr>
                            <a:t>)</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 </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 </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2012968973"/>
                      </a:ext>
                    </a:extLst>
                  </a:tr>
                  <a:tr h="519801">
                    <a:tc>
                      <a:txBody>
                        <a:bodyPr/>
                        <a:lstStyle/>
                        <a:p>
                          <a:pPr indent="266700" algn="just">
                            <a:lnSpc>
                              <a:spcPts val="2000"/>
                            </a:lnSpc>
                            <a:spcAft>
                              <a:spcPts val="0"/>
                            </a:spcAft>
                          </a:pP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𝐶</m:t>
                                  </m:r>
                                </m:e>
                                <m:sub>
                                  <m:r>
                                    <a:rPr lang="en-US" sz="2000" kern="100">
                                      <a:effectLst/>
                                      <a:latin typeface="Cambria Math" panose="02040503050406030204" pitchFamily="18" charset="0"/>
                                    </a:rPr>
                                    <m:t>11</m:t>
                                  </m:r>
                                </m:sub>
                              </m:sSub>
                            </m:oMath>
                          </a14:m>
                          <a:r>
                            <a:rPr lang="en-US" sz="2000" kern="100" dirty="0">
                              <a:effectLst/>
                            </a:rPr>
                            <a:t> </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390</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dirty="0">
                              <a:effectLst/>
                            </a:rPr>
                            <a:t>390.0</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1177651739"/>
                      </a:ext>
                    </a:extLst>
                  </a:tr>
                  <a:tr h="519801">
                    <a:tc>
                      <a:txBody>
                        <a:bodyPr/>
                        <a:lstStyle/>
                        <a:p>
                          <a:pPr indent="266700" algn="just">
                            <a:lnSpc>
                              <a:spcPts val="2000"/>
                            </a:lnSpc>
                            <a:spcAft>
                              <a:spcPts val="0"/>
                            </a:spcAft>
                          </a:pP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𝐶</m:t>
                                  </m:r>
                                </m:e>
                                <m:sub>
                                  <m:r>
                                    <a:rPr lang="en-US" sz="2000" kern="100">
                                      <a:effectLst/>
                                      <a:latin typeface="Cambria Math" panose="02040503050406030204" pitchFamily="18" charset="0"/>
                                    </a:rPr>
                                    <m:t>12</m:t>
                                  </m:r>
                                </m:sub>
                              </m:sSub>
                            </m:oMath>
                          </a14:m>
                          <a:r>
                            <a:rPr lang="en-US" sz="2000" kern="100">
                              <a:effectLst/>
                            </a:rPr>
                            <a:t> </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142</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142.6</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2241002854"/>
                      </a:ext>
                    </a:extLst>
                  </a:tr>
                  <a:tr h="519801">
                    <a:tc>
                      <a:txBody>
                        <a:bodyPr/>
                        <a:lstStyle/>
                        <a:p>
                          <a:pPr indent="266700" algn="just">
                            <a:lnSpc>
                              <a:spcPts val="2000"/>
                            </a:lnSpc>
                            <a:spcAft>
                              <a:spcPts val="0"/>
                            </a:spcAft>
                          </a:pP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𝐶</m:t>
                                  </m:r>
                                </m:e>
                                <m:sub>
                                  <m:r>
                                    <a:rPr lang="en-US" sz="2000" kern="100">
                                      <a:effectLst/>
                                      <a:latin typeface="Cambria Math" panose="02040503050406030204" pitchFamily="18" charset="0"/>
                                    </a:rPr>
                                    <m:t>13</m:t>
                                  </m:r>
                                </m:sub>
                              </m:sSub>
                            </m:oMath>
                          </a14:m>
                          <a:r>
                            <a:rPr lang="en-US" sz="2000" kern="100">
                              <a:effectLst/>
                            </a:rPr>
                            <a:t> </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142</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dirty="0">
                              <a:effectLst/>
                            </a:rPr>
                            <a:t>142.6</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1018666551"/>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2531713330"/>
                  </p:ext>
                </p:extLst>
              </p:nvPr>
            </p:nvGraphicFramePr>
            <p:xfrm>
              <a:off x="972872" y="1138749"/>
              <a:ext cx="9771329" cy="4678209"/>
            </p:xfrm>
            <a:graphic>
              <a:graphicData uri="http://schemas.openxmlformats.org/drawingml/2006/table">
                <a:tbl>
                  <a:tblPr firstRow="1" firstCol="1" bandRow="1">
                    <a:tableStyleId>{5C22544A-7EE6-4342-B048-85BDC9FD1C3A}</a:tableStyleId>
                  </a:tblPr>
                  <a:tblGrid>
                    <a:gridCol w="3256325">
                      <a:extLst>
                        <a:ext uri="{9D8B030D-6E8A-4147-A177-3AD203B41FA5}">
                          <a16:colId xmlns:a16="http://schemas.microsoft.com/office/drawing/2014/main" val="4245697197"/>
                        </a:ext>
                      </a:extLst>
                    </a:gridCol>
                    <a:gridCol w="3257502">
                      <a:extLst>
                        <a:ext uri="{9D8B030D-6E8A-4147-A177-3AD203B41FA5}">
                          <a16:colId xmlns:a16="http://schemas.microsoft.com/office/drawing/2014/main" val="1717530890"/>
                        </a:ext>
                      </a:extLst>
                    </a:gridCol>
                    <a:gridCol w="3257502">
                      <a:extLst>
                        <a:ext uri="{9D8B030D-6E8A-4147-A177-3AD203B41FA5}">
                          <a16:colId xmlns:a16="http://schemas.microsoft.com/office/drawing/2014/main" val="2993645202"/>
                        </a:ext>
                      </a:extLst>
                    </a:gridCol>
                  </a:tblGrid>
                  <a:tr h="519801">
                    <a:tc>
                      <a:txBody>
                        <a:bodyPr/>
                        <a:lstStyle/>
                        <a:p>
                          <a:pPr indent="266700" algn="just">
                            <a:lnSpc>
                              <a:spcPts val="2000"/>
                            </a:lnSpc>
                            <a:spcAft>
                              <a:spcPts val="0"/>
                            </a:spcAft>
                          </a:pPr>
                          <a:r>
                            <a:rPr lang="en-US" sz="2000" kern="100">
                              <a:effectLst/>
                            </a:rPr>
                            <a:t> </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6700" algn="ctr">
                            <a:lnSpc>
                              <a:spcPts val="2000"/>
                            </a:lnSpc>
                            <a:spcAft>
                              <a:spcPts val="0"/>
                            </a:spcAft>
                          </a:pPr>
                          <a:endParaRPr lang="en-US" altLang="zh-CN" sz="2000" kern="100" dirty="0" smtClean="0">
                            <a:effectLst/>
                          </a:endParaRPr>
                        </a:p>
                        <a:p>
                          <a:pPr indent="266700" algn="ctr">
                            <a:lnSpc>
                              <a:spcPts val="2000"/>
                            </a:lnSpc>
                            <a:spcAft>
                              <a:spcPts val="0"/>
                            </a:spcAft>
                          </a:pPr>
                          <a:r>
                            <a:rPr lang="zh-CN" sz="2000" kern="100" dirty="0" smtClean="0">
                              <a:effectLst/>
                            </a:rPr>
                            <a:t>实验</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6700" algn="ctr">
                            <a:lnSpc>
                              <a:spcPts val="2000"/>
                            </a:lnSpc>
                            <a:spcAft>
                              <a:spcPts val="0"/>
                            </a:spcAft>
                          </a:pPr>
                          <a:endParaRPr lang="en-US" sz="2000" kern="100" dirty="0" smtClean="0">
                            <a:effectLst/>
                          </a:endParaRPr>
                        </a:p>
                        <a:p>
                          <a:pPr indent="266700" algn="ctr">
                            <a:lnSpc>
                              <a:spcPts val="2000"/>
                            </a:lnSpc>
                            <a:spcAft>
                              <a:spcPts val="0"/>
                            </a:spcAft>
                          </a:pPr>
                          <a:r>
                            <a:rPr lang="en-US" sz="2000" kern="100" dirty="0" smtClean="0">
                              <a:effectLst/>
                            </a:rPr>
                            <a:t>MD</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3335355372"/>
                      </a:ext>
                    </a:extLst>
                  </a:tr>
                  <a:tr h="519801">
                    <a:tc>
                      <a:txBody>
                        <a:bodyPr/>
                        <a:lstStyle/>
                        <a:p>
                          <a:endParaRPr lang="zh-CN"/>
                        </a:p>
                      </a:txBody>
                      <a:tcPr marL="127053" marR="127053" marT="0" marB="0">
                        <a:blipFill>
                          <a:blip r:embed="rId5"/>
                          <a:stretch>
                            <a:fillRect l="-187" t="-100000" r="-200561" b="-697674"/>
                          </a:stretch>
                        </a:blipFill>
                      </a:tcPr>
                    </a:tc>
                    <a:tc>
                      <a:txBody>
                        <a:bodyPr/>
                        <a:lstStyle/>
                        <a:p>
                          <a:pPr indent="267970" algn="ctr">
                            <a:lnSpc>
                              <a:spcPts val="2000"/>
                            </a:lnSpc>
                            <a:spcAft>
                              <a:spcPts val="0"/>
                            </a:spcAft>
                          </a:pPr>
                          <a:r>
                            <a:rPr lang="en-US" sz="2000" kern="100" dirty="0">
                              <a:effectLst/>
                            </a:rPr>
                            <a:t>4.3596</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dirty="0">
                              <a:effectLst/>
                            </a:rPr>
                            <a:t>4.5381</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2382641665"/>
                      </a:ext>
                    </a:extLst>
                  </a:tr>
                  <a:tr h="519801">
                    <a:tc>
                      <a:txBody>
                        <a:bodyPr/>
                        <a:lstStyle/>
                        <a:p>
                          <a:pPr indent="266700" algn="just">
                            <a:lnSpc>
                              <a:spcPts val="2000"/>
                            </a:lnSpc>
                            <a:spcAft>
                              <a:spcPts val="0"/>
                            </a:spcAft>
                          </a:pPr>
                          <a:endParaRPr lang="en-US" altLang="zh-CN" sz="2000" kern="100" dirty="0" smtClean="0">
                            <a:effectLst/>
                          </a:endParaRPr>
                        </a:p>
                        <a:p>
                          <a:pPr indent="266700" algn="just">
                            <a:lnSpc>
                              <a:spcPts val="2000"/>
                            </a:lnSpc>
                            <a:spcAft>
                              <a:spcPts val="0"/>
                            </a:spcAft>
                          </a:pPr>
                          <a:r>
                            <a:rPr lang="zh-CN" sz="2000" kern="100" dirty="0" smtClean="0">
                              <a:effectLst/>
                            </a:rPr>
                            <a:t>结合能</a:t>
                          </a:r>
                          <a:r>
                            <a:rPr lang="en-US" sz="2000" kern="100" dirty="0">
                              <a:effectLst/>
                            </a:rPr>
                            <a:t>(eV)</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6.34</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dirty="0">
                              <a:effectLst/>
                            </a:rPr>
                            <a:t>6.3401</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750777389"/>
                      </a:ext>
                    </a:extLst>
                  </a:tr>
                  <a:tr h="519801">
                    <a:tc>
                      <a:txBody>
                        <a:bodyPr/>
                        <a:lstStyle/>
                        <a:p>
                          <a:pPr indent="266700" algn="just">
                            <a:lnSpc>
                              <a:spcPts val="2000"/>
                            </a:lnSpc>
                            <a:spcAft>
                              <a:spcPts val="0"/>
                            </a:spcAft>
                          </a:pPr>
                          <a:endParaRPr lang="en-US" altLang="zh-CN" sz="2000" kern="100" dirty="0" smtClean="0">
                            <a:effectLst/>
                          </a:endParaRPr>
                        </a:p>
                        <a:p>
                          <a:pPr indent="266700" algn="just">
                            <a:lnSpc>
                              <a:spcPts val="2000"/>
                            </a:lnSpc>
                            <a:spcAft>
                              <a:spcPts val="0"/>
                            </a:spcAft>
                          </a:pPr>
                          <a:r>
                            <a:rPr lang="zh-CN" sz="2000" kern="100" dirty="0" smtClean="0">
                              <a:effectLst/>
                            </a:rPr>
                            <a:t>熔点</a:t>
                          </a:r>
                          <a:r>
                            <a:rPr lang="en-US" sz="2000" kern="100" dirty="0">
                              <a:effectLst/>
                            </a:rPr>
                            <a:t>/</a:t>
                          </a:r>
                          <a:r>
                            <a:rPr lang="zh-CN" sz="2000" kern="100" dirty="0">
                              <a:effectLst/>
                            </a:rPr>
                            <a:t>分解温度</a:t>
                          </a:r>
                          <a:r>
                            <a:rPr lang="en-US" sz="2000" kern="100" dirty="0">
                              <a:effectLst/>
                            </a:rPr>
                            <a:t>(K)</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endParaRPr lang="zh-CN"/>
                        </a:p>
                      </a:txBody>
                      <a:tcPr marL="127053" marR="127053" marT="0" marB="0">
                        <a:blipFill>
                          <a:blip r:embed="rId5"/>
                          <a:stretch>
                            <a:fillRect l="-100375" t="-298837" r="-100936" b="-498837"/>
                          </a:stretch>
                        </a:blipFill>
                      </a:tcPr>
                    </a:tc>
                    <a:tc>
                      <a:txBody>
                        <a:bodyPr/>
                        <a:lstStyle/>
                        <a:p>
                          <a:endParaRPr lang="zh-CN"/>
                        </a:p>
                      </a:txBody>
                      <a:tcPr marL="127053" marR="127053" marT="0" marB="0">
                        <a:blipFill>
                          <a:blip r:embed="rId5"/>
                          <a:stretch>
                            <a:fillRect l="-200000" t="-298837" r="-748" b="-498837"/>
                          </a:stretch>
                        </a:blipFill>
                      </a:tcPr>
                    </a:tc>
                    <a:extLst>
                      <a:ext uri="{0D108BD9-81ED-4DB2-BD59-A6C34878D82A}">
                        <a16:rowId xmlns:a16="http://schemas.microsoft.com/office/drawing/2014/main" val="2919159486"/>
                      </a:ext>
                    </a:extLst>
                  </a:tr>
                  <a:tr h="519801">
                    <a:tc>
                      <a:txBody>
                        <a:bodyPr/>
                        <a:lstStyle/>
                        <a:p>
                          <a:pPr indent="266700" algn="just">
                            <a:lnSpc>
                              <a:spcPts val="2000"/>
                            </a:lnSpc>
                            <a:spcAft>
                              <a:spcPts val="0"/>
                            </a:spcAft>
                          </a:pPr>
                          <a:endParaRPr lang="en-US" altLang="zh-CN" sz="2000" kern="100" dirty="0" smtClean="0">
                            <a:effectLst/>
                          </a:endParaRPr>
                        </a:p>
                        <a:p>
                          <a:pPr indent="266700" algn="just">
                            <a:lnSpc>
                              <a:spcPts val="2000"/>
                            </a:lnSpc>
                            <a:spcAft>
                              <a:spcPts val="0"/>
                            </a:spcAft>
                          </a:pPr>
                          <a:r>
                            <a:rPr lang="zh-CN" sz="2000" kern="100" dirty="0" smtClean="0">
                              <a:effectLst/>
                            </a:rPr>
                            <a:t>体积模量</a:t>
                          </a:r>
                          <a:r>
                            <a:rPr lang="en-US" sz="2000" kern="100" dirty="0">
                              <a:effectLst/>
                            </a:rPr>
                            <a:t>(</a:t>
                          </a:r>
                          <a:r>
                            <a:rPr lang="en-US" sz="2000" kern="100" dirty="0" err="1">
                              <a:effectLst/>
                            </a:rPr>
                            <a:t>GPa</a:t>
                          </a:r>
                          <a:r>
                            <a:rPr lang="en-US" sz="2000" kern="100" dirty="0">
                              <a:effectLst/>
                            </a:rPr>
                            <a:t>)</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225-270</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225.2</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471180235"/>
                      </a:ext>
                    </a:extLst>
                  </a:tr>
                  <a:tr h="519801">
                    <a:tc>
                      <a:txBody>
                        <a:bodyPr/>
                        <a:lstStyle/>
                        <a:p>
                          <a:pPr indent="266700" algn="just">
                            <a:lnSpc>
                              <a:spcPts val="2000"/>
                            </a:lnSpc>
                            <a:spcAft>
                              <a:spcPts val="0"/>
                            </a:spcAft>
                          </a:pPr>
                          <a:endParaRPr lang="en-US" altLang="zh-CN" sz="2000" kern="100" dirty="0" smtClean="0">
                            <a:effectLst/>
                          </a:endParaRPr>
                        </a:p>
                        <a:p>
                          <a:pPr indent="266700" algn="just">
                            <a:lnSpc>
                              <a:spcPts val="2000"/>
                            </a:lnSpc>
                            <a:spcAft>
                              <a:spcPts val="0"/>
                            </a:spcAft>
                          </a:pPr>
                          <a:r>
                            <a:rPr lang="zh-CN" sz="2000" kern="100" dirty="0" smtClean="0">
                              <a:effectLst/>
                            </a:rPr>
                            <a:t>弹性模量</a:t>
                          </a:r>
                          <a:r>
                            <a:rPr lang="en-US" sz="2000" kern="100" dirty="0">
                              <a:effectLst/>
                            </a:rPr>
                            <a:t>(</a:t>
                          </a:r>
                          <a:r>
                            <a:rPr lang="en-US" sz="2000" kern="100" dirty="0" err="1">
                              <a:effectLst/>
                            </a:rPr>
                            <a:t>GPa</a:t>
                          </a:r>
                          <a:r>
                            <a:rPr lang="en-US" sz="2000" kern="100" dirty="0">
                              <a:effectLst/>
                            </a:rPr>
                            <a:t>)</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 </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 </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2012968973"/>
                      </a:ext>
                    </a:extLst>
                  </a:tr>
                  <a:tr h="519801">
                    <a:tc>
                      <a:txBody>
                        <a:bodyPr/>
                        <a:lstStyle/>
                        <a:p>
                          <a:endParaRPr lang="zh-CN"/>
                        </a:p>
                      </a:txBody>
                      <a:tcPr marL="127053" marR="127053" marT="0" marB="0">
                        <a:blipFill>
                          <a:blip r:embed="rId5"/>
                          <a:stretch>
                            <a:fillRect l="-187" t="-604706" r="-200561" b="-203529"/>
                          </a:stretch>
                        </a:blipFill>
                      </a:tcPr>
                    </a:tc>
                    <a:tc>
                      <a:txBody>
                        <a:bodyPr/>
                        <a:lstStyle/>
                        <a:p>
                          <a:pPr indent="267970" algn="ctr">
                            <a:lnSpc>
                              <a:spcPts val="2000"/>
                            </a:lnSpc>
                            <a:spcAft>
                              <a:spcPts val="0"/>
                            </a:spcAft>
                          </a:pPr>
                          <a:r>
                            <a:rPr lang="en-US" sz="2000" kern="100">
                              <a:effectLst/>
                            </a:rPr>
                            <a:t>390</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dirty="0">
                              <a:effectLst/>
                            </a:rPr>
                            <a:t>390.0</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1177651739"/>
                      </a:ext>
                    </a:extLst>
                  </a:tr>
                  <a:tr h="519801">
                    <a:tc>
                      <a:txBody>
                        <a:bodyPr/>
                        <a:lstStyle/>
                        <a:p>
                          <a:endParaRPr lang="zh-CN"/>
                        </a:p>
                      </a:txBody>
                      <a:tcPr marL="127053" marR="127053" marT="0" marB="0">
                        <a:blipFill>
                          <a:blip r:embed="rId5"/>
                          <a:stretch>
                            <a:fillRect l="-187" t="-696512" r="-200561" b="-101163"/>
                          </a:stretch>
                        </a:blipFill>
                      </a:tcPr>
                    </a:tc>
                    <a:tc>
                      <a:txBody>
                        <a:bodyPr/>
                        <a:lstStyle/>
                        <a:p>
                          <a:pPr indent="267970" algn="ctr">
                            <a:lnSpc>
                              <a:spcPts val="2000"/>
                            </a:lnSpc>
                            <a:spcAft>
                              <a:spcPts val="0"/>
                            </a:spcAft>
                          </a:pPr>
                          <a:r>
                            <a:rPr lang="en-US" sz="2000" kern="100">
                              <a:effectLst/>
                            </a:rPr>
                            <a:t>142</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a:effectLst/>
                            </a:rPr>
                            <a:t>142.6</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2241002854"/>
                      </a:ext>
                    </a:extLst>
                  </a:tr>
                  <a:tr h="519801">
                    <a:tc>
                      <a:txBody>
                        <a:bodyPr/>
                        <a:lstStyle/>
                        <a:p>
                          <a:endParaRPr lang="zh-CN"/>
                        </a:p>
                      </a:txBody>
                      <a:tcPr marL="127053" marR="127053" marT="0" marB="0">
                        <a:blipFill>
                          <a:blip r:embed="rId5"/>
                          <a:stretch>
                            <a:fillRect l="-187" t="-805882" r="-200561" b="-2353"/>
                          </a:stretch>
                        </a:blipFill>
                      </a:tcPr>
                    </a:tc>
                    <a:tc>
                      <a:txBody>
                        <a:bodyPr/>
                        <a:lstStyle/>
                        <a:p>
                          <a:pPr indent="267970" algn="ctr">
                            <a:lnSpc>
                              <a:spcPts val="2000"/>
                            </a:lnSpc>
                            <a:spcAft>
                              <a:spcPts val="0"/>
                            </a:spcAft>
                          </a:pPr>
                          <a:r>
                            <a:rPr lang="en-US" sz="2000" kern="100">
                              <a:effectLst/>
                            </a:rPr>
                            <a:t>142</a:t>
                          </a:r>
                          <a:endParaRPr lang="zh-CN" sz="23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tc>
                      <a:txBody>
                        <a:bodyPr/>
                        <a:lstStyle/>
                        <a:p>
                          <a:pPr indent="267970" algn="ctr">
                            <a:lnSpc>
                              <a:spcPts val="2000"/>
                            </a:lnSpc>
                            <a:spcAft>
                              <a:spcPts val="0"/>
                            </a:spcAft>
                          </a:pPr>
                          <a:r>
                            <a:rPr lang="en-US" sz="2000" kern="100" dirty="0">
                              <a:effectLst/>
                            </a:rPr>
                            <a:t>142.6</a:t>
                          </a:r>
                          <a:endParaRPr lang="zh-CN" sz="23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7053" marR="127053" marT="0" marB="0"/>
                    </a:tc>
                    <a:extLst>
                      <a:ext uri="{0D108BD9-81ED-4DB2-BD59-A6C34878D82A}">
                        <a16:rowId xmlns:a16="http://schemas.microsoft.com/office/drawing/2014/main" val="1018666551"/>
                      </a:ext>
                    </a:extLst>
                  </a:tr>
                </a:tbl>
              </a:graphicData>
            </a:graphic>
          </p:graphicFrame>
        </mc:Fallback>
      </mc:AlternateContent>
      <p:sp>
        <p:nvSpPr>
          <p:cNvPr id="2" name="矩形 1"/>
          <p:cNvSpPr/>
          <p:nvPr/>
        </p:nvSpPr>
        <p:spPr>
          <a:xfrm>
            <a:off x="4140869" y="5811476"/>
            <a:ext cx="4442242" cy="584775"/>
          </a:xfrm>
          <a:prstGeom prst="rect">
            <a:avLst/>
          </a:prstGeom>
        </p:spPr>
        <p:txBody>
          <a:bodyPr wrap="none">
            <a:spAutoFit/>
          </a:bodyPr>
          <a:lstStyle/>
          <a:p>
            <a:pPr algn="just">
              <a:lnSpc>
                <a:spcPct val="200000"/>
              </a:lnSpc>
              <a:spcAft>
                <a:spcPts val="0"/>
              </a:spcAft>
              <a:tabLst>
                <a:tab pos="2743200" algn="ctr"/>
                <a:tab pos="5334000" algn="r"/>
              </a:tabLs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1.3C-SiC</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的选定物理性质的计算值和实验值。</a:t>
            </a:r>
          </a:p>
        </p:txBody>
      </p:sp>
    </p:spTree>
    <p:extLst>
      <p:ext uri="{BB962C8B-B14F-4D97-AF65-F5344CB8AC3E}">
        <p14:creationId xmlns:p14="http://schemas.microsoft.com/office/powerpoint/2010/main" val="291115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a:solidFill>
                  <a:srgbClr val="1A9895"/>
                </a:solidFill>
              </a:rPr>
              <a:t>2.2.1</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分子动力学的基本原理</a:t>
            </a:r>
          </a:p>
        </p:txBody>
      </p:sp>
      <p:sp>
        <p:nvSpPr>
          <p:cNvPr id="10" name="矩形 9"/>
          <p:cNvSpPr/>
          <p:nvPr/>
        </p:nvSpPr>
        <p:spPr>
          <a:xfrm>
            <a:off x="783389" y="1061267"/>
            <a:ext cx="11160961" cy="3395801"/>
          </a:xfrm>
          <a:prstGeom prst="rect">
            <a:avLst/>
          </a:prstGeom>
        </p:spPr>
        <p:txBody>
          <a:bodyPr wrap="square">
            <a:spAutoFit/>
          </a:bodyPr>
          <a:lstStyle/>
          <a:p>
            <a:r>
              <a:rPr lang="zh-CN" altLang="zh-CN" spc="300" dirty="0">
                <a:latin typeface="+mn-ea"/>
              </a:rPr>
              <a:t>②模拟系统的边界条件选取</a:t>
            </a:r>
          </a:p>
          <a:p>
            <a:r>
              <a:rPr lang="zh-CN" altLang="zh-CN" spc="300" dirty="0" smtClean="0">
                <a:latin typeface="+mn-ea"/>
              </a:rPr>
              <a:t>边界条件</a:t>
            </a:r>
            <a:r>
              <a:rPr lang="zh-CN" altLang="zh-CN" spc="300" dirty="0">
                <a:latin typeface="+mn-ea"/>
              </a:rPr>
              <a:t>可分为周期性边界条件和非周期性边界条件</a:t>
            </a:r>
            <a:r>
              <a:rPr lang="zh-CN" altLang="zh-CN" spc="300" dirty="0" smtClean="0">
                <a:latin typeface="+mn-ea"/>
              </a:rPr>
              <a:t>。</a:t>
            </a:r>
            <a:endParaRPr lang="en-US" altLang="zh-CN" spc="300" dirty="0" smtClean="0">
              <a:latin typeface="+mn-ea"/>
            </a:endParaRPr>
          </a:p>
          <a:p>
            <a:endParaRPr lang="en-US" altLang="zh-CN" spc="300" dirty="0" smtClean="0">
              <a:latin typeface="+mn-ea"/>
            </a:endParaRPr>
          </a:p>
          <a:p>
            <a:r>
              <a:rPr lang="zh-CN" altLang="zh-CN" spc="300" dirty="0" smtClean="0">
                <a:latin typeface="+mn-ea"/>
              </a:rPr>
              <a:t>对于</a:t>
            </a:r>
            <a:r>
              <a:rPr lang="zh-CN" altLang="zh-CN" spc="300" dirty="0">
                <a:latin typeface="+mn-ea"/>
              </a:rPr>
              <a:t>周期性边界条件，采用后可以消除引入原胞引起的表面效应，从而使得可被视作是结构不断重复的无穷大体，从而构建体积增大，更类似于宏观系统</a:t>
            </a:r>
            <a:r>
              <a:rPr lang="zh-CN" altLang="zh-CN" spc="300" dirty="0" smtClean="0">
                <a:latin typeface="+mn-ea"/>
              </a:rPr>
              <a:t>。</a:t>
            </a:r>
            <a:endParaRPr lang="en-US" altLang="zh-CN" spc="300" dirty="0" smtClean="0">
              <a:latin typeface="+mn-ea"/>
            </a:endParaRPr>
          </a:p>
          <a:p>
            <a:endParaRPr lang="en-US" altLang="zh-CN" spc="300" dirty="0" smtClean="0">
              <a:latin typeface="+mn-ea"/>
            </a:endParaRPr>
          </a:p>
          <a:p>
            <a:r>
              <a:rPr lang="zh-CN" altLang="zh-CN" spc="300" dirty="0" smtClean="0">
                <a:latin typeface="+mn-ea"/>
              </a:rPr>
              <a:t>而</a:t>
            </a:r>
            <a:r>
              <a:rPr lang="zh-CN" altLang="zh-CN" spc="300" dirty="0">
                <a:latin typeface="+mn-ea"/>
              </a:rPr>
              <a:t>对于非周期性边界条件，则是在一些本身含有界面的系统中采用，例如液滴；或者是非均匀系统或非平衡系统。非周期性边界条件也被称为孤立性的边界条件。系统中的原子被真空环境所包围，粒子间存在着相互作用，孤立与外界环境，与外界环境不产生力的相互作用。由于不存在边界条件，粒子存在逃离模型的情况，产生了虚假的表面效应。此时需要采用非周期性边界条件。</a:t>
            </a:r>
          </a:p>
          <a:p>
            <a:pPr indent="304800" algn="just">
              <a:lnSpc>
                <a:spcPts val="2000"/>
              </a:lnSpc>
              <a:spcAft>
                <a:spcPts val="0"/>
              </a:spcAft>
            </a:pP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9435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a:solidFill>
                  <a:srgbClr val="1A9895"/>
                </a:solidFill>
              </a:rPr>
              <a:t>2.2.1</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分子动力学的基本原理</a:t>
            </a:r>
          </a:p>
        </p:txBody>
      </p:sp>
      <p:sp>
        <p:nvSpPr>
          <p:cNvPr id="10" name="矩形 9"/>
          <p:cNvSpPr/>
          <p:nvPr/>
        </p:nvSpPr>
        <p:spPr>
          <a:xfrm>
            <a:off x="903706" y="1753154"/>
            <a:ext cx="5075990" cy="3118803"/>
          </a:xfrm>
          <a:prstGeom prst="rect">
            <a:avLst/>
          </a:prstGeom>
        </p:spPr>
        <p:txBody>
          <a:bodyPr wrap="square">
            <a:spAutoFit/>
          </a:bodyPr>
          <a:lstStyle/>
          <a:p>
            <a:r>
              <a:rPr lang="zh-CN" altLang="zh-CN" spc="300" dirty="0">
                <a:latin typeface="+mn-ea"/>
              </a:rPr>
              <a:t>②模拟系统的边界条件</a:t>
            </a:r>
            <a:r>
              <a:rPr lang="zh-CN" altLang="zh-CN" spc="300" dirty="0" smtClean="0">
                <a:latin typeface="+mn-ea"/>
              </a:rPr>
              <a:t>选取</a:t>
            </a:r>
            <a:endParaRPr lang="en-US" altLang="zh-CN" spc="300" dirty="0" smtClean="0">
              <a:latin typeface="+mn-ea"/>
            </a:endParaRPr>
          </a:p>
          <a:p>
            <a:endParaRPr lang="zh-CN" altLang="zh-CN" spc="300" dirty="0">
              <a:latin typeface="+mn-ea"/>
            </a:endParaRPr>
          </a:p>
          <a:p>
            <a:r>
              <a:rPr lang="zh-CN" altLang="zh-CN" spc="300" dirty="0" smtClean="0">
                <a:latin typeface="+mn-ea"/>
              </a:rPr>
              <a:t>边界条件</a:t>
            </a:r>
            <a:r>
              <a:rPr lang="zh-CN" altLang="zh-CN" spc="300" dirty="0">
                <a:latin typeface="+mn-ea"/>
              </a:rPr>
              <a:t>可分为周期性边界条件和非周期性边界条件。周期性边界是由于当晶体结构通过周期性重复，可形成一个完整的晶体，因此可以引入用于减少计算分子的数量。</a:t>
            </a:r>
            <a:r>
              <a:rPr lang="zh-CN" altLang="zh-CN" spc="300" dirty="0" smtClean="0">
                <a:latin typeface="+mn-ea"/>
              </a:rPr>
              <a:t>图</a:t>
            </a:r>
            <a:r>
              <a:rPr lang="en-US" altLang="zh-CN" spc="300" dirty="0" smtClean="0">
                <a:latin typeface="+mn-ea"/>
              </a:rPr>
              <a:t>2.1</a:t>
            </a:r>
            <a:r>
              <a:rPr lang="zh-CN" altLang="zh-CN" spc="300" dirty="0" smtClean="0">
                <a:latin typeface="+mn-ea"/>
              </a:rPr>
              <a:t>为</a:t>
            </a:r>
            <a:r>
              <a:rPr lang="zh-CN" altLang="zh-CN" spc="300" dirty="0">
                <a:latin typeface="+mn-ea"/>
              </a:rPr>
              <a:t>分子动力学周期性边界的图示。在元胞中，如果一个原子在模拟中离开元胞，可假设一个它的影像原子从反方向进入这个元胞</a:t>
            </a:r>
            <a:r>
              <a:rPr lang="zh-CN" altLang="zh-CN" spc="300" dirty="0" smtClean="0">
                <a:latin typeface="+mn-ea"/>
              </a:rPr>
              <a:t>。</a:t>
            </a:r>
            <a:endParaRPr lang="en-US" altLang="zh-CN" spc="300" dirty="0" smtClean="0">
              <a:latin typeface="+mn-ea"/>
            </a:endParaRPr>
          </a:p>
          <a:p>
            <a:pPr indent="304800" algn="just">
              <a:lnSpc>
                <a:spcPts val="2000"/>
              </a:lnSpc>
              <a:spcAft>
                <a:spcPts val="0"/>
              </a:spcAft>
            </a:pP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5"/>
          <a:stretch>
            <a:fillRect/>
          </a:stretch>
        </p:blipFill>
        <p:spPr>
          <a:xfrm>
            <a:off x="7148442" y="1347537"/>
            <a:ext cx="4037569" cy="3653039"/>
          </a:xfrm>
          <a:prstGeom prst="rect">
            <a:avLst/>
          </a:prstGeom>
        </p:spPr>
      </p:pic>
      <p:sp>
        <p:nvSpPr>
          <p:cNvPr id="7" name="矩形 6"/>
          <p:cNvSpPr/>
          <p:nvPr/>
        </p:nvSpPr>
        <p:spPr>
          <a:xfrm>
            <a:off x="5885047" y="5128206"/>
            <a:ext cx="6187440" cy="718145"/>
          </a:xfrm>
          <a:prstGeom prst="rect">
            <a:avLst/>
          </a:prstGeom>
        </p:spPr>
        <p:txBody>
          <a:bodyPr wrap="square">
            <a:spAutoFit/>
          </a:bodyPr>
          <a:lstStyle/>
          <a:p>
            <a:pPr algn="ctr">
              <a:lnSpc>
                <a:spcPct val="200000"/>
              </a:lnSpc>
              <a:spcAft>
                <a:spcPts val="0"/>
              </a:spcAft>
              <a:tabLst>
                <a:tab pos="2743200" algn="ctr"/>
                <a:tab pos="5334000" algn="r"/>
              </a:tabLst>
            </a:pP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smtClean="0">
                <a:latin typeface="Times New Roman" panose="02020603050405020304" pitchFamily="18" charset="0"/>
                <a:ea typeface="宋体" panose="02010600030101010101" pitchFamily="2" charset="-122"/>
                <a:cs typeface="Times New Roman" panose="02020603050405020304" pitchFamily="18" charset="0"/>
              </a:rPr>
              <a:t>2.1</a:t>
            </a:r>
            <a:r>
              <a:rPr lang="zh-CN" altLang="en-US" sz="1200" kern="100" dirty="0" smtClean="0">
                <a:latin typeface="Times New Roman" panose="02020603050405020304" pitchFamily="18" charset="0"/>
                <a:ea typeface="宋体" panose="02010600030101010101" pitchFamily="2" charset="-122"/>
                <a:cs typeface="Times New Roman" panose="02020603050405020304" pitchFamily="18" charset="0"/>
              </a:rPr>
              <a:t>周期性边界示意图</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000"/>
              </a:lnSpc>
              <a:spcAft>
                <a:spcPts val="0"/>
              </a:spcAft>
            </a:pP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584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2.2.2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程序的编制</a:t>
            </a:r>
          </a:p>
        </p:txBody>
      </p:sp>
      <p:pic>
        <p:nvPicPr>
          <p:cNvPr id="8" name="图片 7"/>
          <p:cNvPicPr/>
          <p:nvPr/>
        </p:nvPicPr>
        <p:blipFill>
          <a:blip r:embed="rId5">
            <a:extLst>
              <a:ext uri="{28A0092B-C50C-407E-A947-70E740481C1C}">
                <a14:useLocalDpi xmlns:a14="http://schemas.microsoft.com/office/drawing/2010/main" val="0"/>
              </a:ext>
            </a:extLst>
          </a:blip>
          <a:stretch>
            <a:fillRect/>
          </a:stretch>
        </p:blipFill>
        <p:spPr>
          <a:xfrm>
            <a:off x="716089" y="1229859"/>
            <a:ext cx="4773711" cy="4482283"/>
          </a:xfrm>
          <a:prstGeom prst="rect">
            <a:avLst/>
          </a:prstGeom>
        </p:spPr>
      </p:pic>
      <p:pic>
        <p:nvPicPr>
          <p:cNvPr id="7" name="图片 6"/>
          <p:cNvPicPr/>
          <p:nvPr/>
        </p:nvPicPr>
        <p:blipFill>
          <a:blip r:embed="rId6">
            <a:extLst>
              <a:ext uri="{28A0092B-C50C-407E-A947-70E740481C1C}">
                <a14:useLocalDpi xmlns:a14="http://schemas.microsoft.com/office/drawing/2010/main" val="0"/>
              </a:ext>
            </a:extLst>
          </a:blip>
          <a:stretch>
            <a:fillRect/>
          </a:stretch>
        </p:blipFill>
        <p:spPr>
          <a:xfrm>
            <a:off x="716089" y="1229859"/>
            <a:ext cx="1095375" cy="1114425"/>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5670396" y="1227699"/>
                <a:ext cx="6319673" cy="2721451"/>
              </a:xfrm>
              <a:prstGeom prst="rect">
                <a:avLst/>
              </a:prstGeom>
            </p:spPr>
            <p:txBody>
              <a:bodyPr wrap="square">
                <a:spAutoFit/>
              </a:bodyPr>
              <a:lstStyle/>
              <a:p>
                <a:endParaRPr lang="en-US" altLang="zh-CN" sz="1700" dirty="0" smtClean="0">
                  <a:latin typeface="+mn-ea"/>
                  <a:cs typeface="Times New Roman" panose="02020603050405020304" pitchFamily="18" charset="0"/>
                </a:endParaRPr>
              </a:p>
              <a:p>
                <a:endParaRPr lang="en-US" altLang="zh-CN" sz="1700" dirty="0">
                  <a:latin typeface="+mn-ea"/>
                  <a:cs typeface="Times New Roman" panose="02020603050405020304" pitchFamily="18" charset="0"/>
                </a:endParaRPr>
              </a:p>
              <a:p>
                <a:endParaRPr lang="en-US" altLang="zh-CN" sz="1700" dirty="0" smtClean="0">
                  <a:latin typeface="+mn-ea"/>
                  <a:cs typeface="Times New Roman" panose="02020603050405020304" pitchFamily="18" charset="0"/>
                </a:endParaRPr>
              </a:p>
              <a:p>
                <a:endParaRPr lang="en-US" altLang="zh-CN" sz="1700" dirty="0">
                  <a:latin typeface="+mn-ea"/>
                  <a:cs typeface="Times New Roman" panose="02020603050405020304" pitchFamily="18" charset="0"/>
                </a:endParaRPr>
              </a:p>
              <a:p>
                <a:r>
                  <a:rPr lang="zh-CN" altLang="zh-CN" sz="1700" dirty="0" smtClean="0">
                    <a:latin typeface="+mn-ea"/>
                    <a:cs typeface="Times New Roman" panose="02020603050405020304" pitchFamily="18" charset="0"/>
                  </a:rPr>
                  <a:t>建立了具有闪锌矿结构，晶格常数为</a:t>
                </a:r>
                <a:r>
                  <a:rPr lang="en-US" altLang="zh-CN" sz="1700" dirty="0">
                    <a:latin typeface="+mn-ea"/>
                  </a:rPr>
                  <a:t>4.5381Å</a:t>
                </a:r>
                <a:r>
                  <a:rPr lang="zh-CN" altLang="zh-CN" sz="1700" dirty="0">
                    <a:latin typeface="+mn-ea"/>
                    <a:cs typeface="Times New Roman" panose="02020603050405020304" pitchFamily="18" charset="0"/>
                  </a:rPr>
                  <a:t>的立方</a:t>
                </a:r>
                <a:r>
                  <a:rPr lang="en-US" altLang="zh-CN" sz="1700" dirty="0">
                    <a:latin typeface="+mn-ea"/>
                  </a:rPr>
                  <a:t>3C-SiC</a:t>
                </a:r>
                <a:r>
                  <a:rPr lang="zh-CN" altLang="zh-CN" sz="1700" dirty="0">
                    <a:latin typeface="+mn-ea"/>
                    <a:cs typeface="Times New Roman" panose="02020603050405020304" pitchFamily="18" charset="0"/>
                  </a:rPr>
                  <a:t>块体结构。由于闪锌矿结构中的主要位错发生在</a:t>
                </a:r>
                <a:r>
                  <a:rPr lang="en-US" altLang="zh-CN" sz="1700" dirty="0">
                    <a:latin typeface="+mn-ea"/>
                  </a:rPr>
                  <a:t>{111}</a:t>
                </a:r>
                <a:r>
                  <a:rPr lang="zh-CN" altLang="zh-CN" sz="1700" dirty="0">
                    <a:latin typeface="+mn-ea"/>
                    <a:cs typeface="Times New Roman" panose="02020603050405020304" pitchFamily="18" charset="0"/>
                  </a:rPr>
                  <a:t>面上，建立晶向为</a:t>
                </a:r>
                <a:r>
                  <a:rPr lang="en-US" altLang="zh-CN" sz="1700" dirty="0">
                    <a:latin typeface="+mn-ea"/>
                  </a:rPr>
                  <a:t>(111)</a:t>
                </a:r>
                <a:r>
                  <a:rPr lang="zh-CN" altLang="zh-CN" sz="1700" dirty="0">
                    <a:latin typeface="+mn-ea"/>
                    <a:cs typeface="Times New Roman" panose="02020603050405020304" pitchFamily="18" charset="0"/>
                  </a:rPr>
                  <a:t>的纳米压痕的三个模拟盒子。三个主轴方向分别为</a:t>
                </a:r>
                <a14:m>
                  <m:oMath xmlns:m="http://schemas.openxmlformats.org/officeDocument/2006/math">
                    <m:r>
                      <m:rPr>
                        <m:sty m:val="p"/>
                      </m:rPr>
                      <a:rPr lang="en-US" altLang="zh-CN" sz="1700">
                        <a:latin typeface="Cambria Math" panose="02040503050406030204" pitchFamily="18" charset="0"/>
                        <a:cs typeface="Times New Roman" panose="02020603050405020304" pitchFamily="18" charset="0"/>
                      </a:rPr>
                      <m:t>x</m:t>
                    </m:r>
                    <m:d>
                      <m:dPr>
                        <m:begChr m:val="["/>
                        <m:endChr m:val="]"/>
                        <m:ctrlPr>
                          <a:rPr lang="zh-CN" altLang="zh-CN" sz="1700" i="1">
                            <a:effectLst/>
                            <a:latin typeface="Cambria Math" panose="02040503050406030204" pitchFamily="18" charset="0"/>
                          </a:rPr>
                        </m:ctrlPr>
                      </m:dPr>
                      <m:e>
                        <m:acc>
                          <m:accPr>
                            <m:chr m:val="̅"/>
                            <m:ctrlPr>
                              <a:rPr lang="zh-CN" altLang="zh-CN" sz="1700" i="1">
                                <a:effectLst/>
                                <a:latin typeface="Cambria Math" panose="02040503050406030204" pitchFamily="18" charset="0"/>
                              </a:rPr>
                            </m:ctrlPr>
                          </m:accPr>
                          <m:e>
                            <m:r>
                              <a:rPr lang="en-US" altLang="zh-CN" sz="1700" i="1">
                                <a:latin typeface="Cambria Math" panose="02040503050406030204" pitchFamily="18" charset="0"/>
                                <a:cs typeface="Times New Roman" panose="02020603050405020304" pitchFamily="18" charset="0"/>
                              </a:rPr>
                              <m:t>1</m:t>
                            </m:r>
                          </m:e>
                        </m:acc>
                        <m:acc>
                          <m:accPr>
                            <m:chr m:val="̅"/>
                            <m:ctrlPr>
                              <a:rPr lang="zh-CN" altLang="zh-CN" sz="1700" i="1">
                                <a:effectLst/>
                                <a:latin typeface="Cambria Math" panose="02040503050406030204" pitchFamily="18" charset="0"/>
                              </a:rPr>
                            </m:ctrlPr>
                          </m:accPr>
                          <m:e>
                            <m:r>
                              <a:rPr lang="en-US" altLang="zh-CN" sz="1700" i="1">
                                <a:latin typeface="Cambria Math" panose="02040503050406030204" pitchFamily="18" charset="0"/>
                                <a:cs typeface="Times New Roman" panose="02020603050405020304" pitchFamily="18" charset="0"/>
                              </a:rPr>
                              <m:t>1</m:t>
                            </m:r>
                          </m:e>
                        </m:acc>
                        <m:r>
                          <a:rPr lang="en-US" altLang="zh-CN" sz="1700" i="1">
                            <a:latin typeface="Cambria Math" panose="02040503050406030204" pitchFamily="18" charset="0"/>
                            <a:cs typeface="Times New Roman" panose="02020603050405020304" pitchFamily="18" charset="0"/>
                          </a:rPr>
                          <m:t>2</m:t>
                        </m:r>
                      </m:e>
                    </m:d>
                  </m:oMath>
                </a14:m>
                <a:r>
                  <a:rPr lang="en-US" altLang="zh-CN" sz="1700" dirty="0">
                    <a:latin typeface="+mn-ea"/>
                  </a:rPr>
                  <a:t>,</a:t>
                </a:r>
                <a14:m>
                  <m:oMath xmlns:m="http://schemas.openxmlformats.org/officeDocument/2006/math">
                    <m:r>
                      <a:rPr lang="en-US" altLang="zh-CN" sz="1700">
                        <a:latin typeface="Cambria Math" panose="02040503050406030204" pitchFamily="18" charset="0"/>
                        <a:cs typeface="Times New Roman" panose="02020603050405020304" pitchFamily="18" charset="0"/>
                      </a:rPr>
                      <m:t> </m:t>
                    </m:r>
                    <m:r>
                      <m:rPr>
                        <m:sty m:val="p"/>
                      </m:rPr>
                      <a:rPr lang="en-US" altLang="zh-CN" sz="1700">
                        <a:latin typeface="Cambria Math" panose="02040503050406030204" pitchFamily="18" charset="0"/>
                        <a:cs typeface="Times New Roman" panose="02020603050405020304" pitchFamily="18" charset="0"/>
                      </a:rPr>
                      <m:t>y</m:t>
                    </m:r>
                    <m:d>
                      <m:dPr>
                        <m:begChr m:val="["/>
                        <m:endChr m:val="]"/>
                        <m:ctrlPr>
                          <a:rPr lang="zh-CN" altLang="zh-CN" sz="1700" i="1">
                            <a:effectLst/>
                            <a:latin typeface="Cambria Math" panose="02040503050406030204" pitchFamily="18" charset="0"/>
                          </a:rPr>
                        </m:ctrlPr>
                      </m:dPr>
                      <m:e>
                        <m:r>
                          <a:rPr lang="en-US" altLang="zh-CN" sz="1700" i="1">
                            <a:latin typeface="Cambria Math" panose="02040503050406030204" pitchFamily="18" charset="0"/>
                            <a:cs typeface="Times New Roman" panose="02020603050405020304" pitchFamily="18" charset="0"/>
                          </a:rPr>
                          <m:t>1</m:t>
                        </m:r>
                        <m:acc>
                          <m:accPr>
                            <m:chr m:val="̅"/>
                            <m:ctrlPr>
                              <a:rPr lang="zh-CN" altLang="zh-CN" sz="1700" i="1">
                                <a:effectLst/>
                                <a:latin typeface="Cambria Math" panose="02040503050406030204" pitchFamily="18" charset="0"/>
                              </a:rPr>
                            </m:ctrlPr>
                          </m:accPr>
                          <m:e>
                            <m:r>
                              <a:rPr lang="en-US" altLang="zh-CN" sz="1700" i="1">
                                <a:latin typeface="Cambria Math" panose="02040503050406030204" pitchFamily="18" charset="0"/>
                                <a:cs typeface="Times New Roman" panose="02020603050405020304" pitchFamily="18" charset="0"/>
                              </a:rPr>
                              <m:t>1</m:t>
                            </m:r>
                          </m:e>
                        </m:acc>
                        <m:r>
                          <a:rPr lang="en-US" altLang="zh-CN" sz="1700" i="1">
                            <a:latin typeface="Cambria Math" panose="02040503050406030204" pitchFamily="18" charset="0"/>
                            <a:cs typeface="Times New Roman" panose="02020603050405020304" pitchFamily="18" charset="0"/>
                          </a:rPr>
                          <m:t>0</m:t>
                        </m:r>
                      </m:e>
                    </m:d>
                  </m:oMath>
                </a14:m>
                <a:r>
                  <a:rPr lang="en-US" altLang="zh-CN" sz="1700" dirty="0">
                    <a:latin typeface="+mn-ea"/>
                  </a:rPr>
                  <a:t>,</a:t>
                </a:r>
                <a14:m>
                  <m:oMath xmlns:m="http://schemas.openxmlformats.org/officeDocument/2006/math">
                    <m:r>
                      <a:rPr lang="en-US" altLang="zh-CN" sz="1700">
                        <a:latin typeface="Cambria Math" panose="02040503050406030204" pitchFamily="18" charset="0"/>
                        <a:cs typeface="Times New Roman" panose="02020603050405020304" pitchFamily="18" charset="0"/>
                      </a:rPr>
                      <m:t> </m:t>
                    </m:r>
                    <m:r>
                      <m:rPr>
                        <m:sty m:val="p"/>
                      </m:rPr>
                      <a:rPr lang="en-US" altLang="zh-CN" sz="1700">
                        <a:latin typeface="Cambria Math" panose="02040503050406030204" pitchFamily="18" charset="0"/>
                        <a:cs typeface="Times New Roman" panose="02020603050405020304" pitchFamily="18" charset="0"/>
                      </a:rPr>
                      <m:t>z</m:t>
                    </m:r>
                    <m:d>
                      <m:dPr>
                        <m:begChr m:val="["/>
                        <m:endChr m:val="]"/>
                        <m:ctrlPr>
                          <a:rPr lang="zh-CN" altLang="zh-CN" sz="1700" i="1">
                            <a:effectLst/>
                            <a:latin typeface="Cambria Math" panose="02040503050406030204" pitchFamily="18" charset="0"/>
                          </a:rPr>
                        </m:ctrlPr>
                      </m:dPr>
                      <m:e>
                        <m:r>
                          <a:rPr lang="en-US" altLang="zh-CN" sz="1700" i="1">
                            <a:latin typeface="Cambria Math" panose="02040503050406030204" pitchFamily="18" charset="0"/>
                            <a:cs typeface="Times New Roman" panose="02020603050405020304" pitchFamily="18" charset="0"/>
                          </a:rPr>
                          <m:t>111</m:t>
                        </m:r>
                      </m:e>
                    </m:d>
                  </m:oMath>
                </a14:m>
                <a:r>
                  <a:rPr lang="zh-CN" altLang="zh-CN" sz="1700" dirty="0">
                    <a:latin typeface="+mn-ea"/>
                    <a:cs typeface="Times New Roman" panose="02020603050405020304" pitchFamily="18" charset="0"/>
                  </a:rPr>
                  <a:t>。薄膜的尺寸为</a:t>
                </a:r>
                <a14:m>
                  <m:oMath xmlns:m="http://schemas.openxmlformats.org/officeDocument/2006/math">
                    <m:r>
                      <a:rPr lang="en-US" altLang="zh-CN" sz="1700">
                        <a:latin typeface="Cambria Math" panose="02040503050406030204" pitchFamily="18" charset="0"/>
                        <a:cs typeface="Times New Roman" panose="02020603050405020304" pitchFamily="18" charset="0"/>
                      </a:rPr>
                      <m:t>267×247×166Å</m:t>
                    </m:r>
                  </m:oMath>
                </a14:m>
                <a:r>
                  <a:rPr lang="en-US" altLang="zh-CN" sz="1700" dirty="0">
                    <a:latin typeface="+mn-ea"/>
                  </a:rPr>
                  <a:t> </a:t>
                </a:r>
                <a:r>
                  <a:rPr lang="zh-CN" altLang="zh-CN" sz="1700" dirty="0">
                    <a:latin typeface="+mn-ea"/>
                    <a:cs typeface="Times New Roman" panose="02020603050405020304" pitchFamily="18" charset="0"/>
                  </a:rPr>
                  <a:t>，包括</a:t>
                </a:r>
                <a:r>
                  <a:rPr lang="en-US" altLang="zh-CN" sz="1700" dirty="0">
                    <a:latin typeface="+mn-ea"/>
                  </a:rPr>
                  <a:t>1 056 000</a:t>
                </a:r>
                <a:r>
                  <a:rPr lang="zh-CN" altLang="zh-CN" sz="1700" dirty="0">
                    <a:latin typeface="+mn-ea"/>
                    <a:cs typeface="Times New Roman" panose="02020603050405020304" pitchFamily="18" charset="0"/>
                  </a:rPr>
                  <a:t>个原子。在</a:t>
                </a:r>
                <a:r>
                  <a:rPr lang="en-US" altLang="zh-CN" sz="1700" dirty="0">
                    <a:latin typeface="+mn-ea"/>
                  </a:rPr>
                  <a:t>x</a:t>
                </a:r>
                <a:r>
                  <a:rPr lang="zh-CN" altLang="zh-CN" sz="1700" dirty="0">
                    <a:latin typeface="+mn-ea"/>
                    <a:cs typeface="Times New Roman" panose="02020603050405020304" pitchFamily="18" charset="0"/>
                  </a:rPr>
                  <a:t>和</a:t>
                </a:r>
                <a:r>
                  <a:rPr lang="en-US" altLang="zh-CN" sz="1700" dirty="0">
                    <a:latin typeface="+mn-ea"/>
                  </a:rPr>
                  <a:t>y</a:t>
                </a:r>
                <a:r>
                  <a:rPr lang="zh-CN" altLang="zh-CN" sz="1700" dirty="0">
                    <a:latin typeface="+mn-ea"/>
                    <a:cs typeface="Times New Roman" panose="02020603050405020304" pitchFamily="18" charset="0"/>
                  </a:rPr>
                  <a:t>方向上应用周期性边界条件，并且底部</a:t>
                </a:r>
                <a:r>
                  <a:rPr lang="en-US" altLang="zh-CN" sz="1700" dirty="0">
                    <a:latin typeface="+mn-ea"/>
                  </a:rPr>
                  <a:t>10Å</a:t>
                </a:r>
                <a:r>
                  <a:rPr lang="zh-CN" altLang="zh-CN" sz="1700" dirty="0">
                    <a:latin typeface="+mn-ea"/>
                    <a:cs typeface="Times New Roman" panose="02020603050405020304" pitchFamily="18" charset="0"/>
                  </a:rPr>
                  <a:t>高度中的原子位置是固定</a:t>
                </a:r>
                <a:r>
                  <a:rPr lang="zh-CN" altLang="zh-CN" sz="1700" dirty="0" smtClean="0">
                    <a:latin typeface="+mn-ea"/>
                    <a:cs typeface="Times New Roman" panose="02020603050405020304" pitchFamily="18" charset="0"/>
                  </a:rPr>
                  <a:t>的</a:t>
                </a:r>
                <a:r>
                  <a:rPr lang="zh-CN" altLang="en-US" sz="1700" dirty="0" smtClean="0">
                    <a:latin typeface="+mn-ea"/>
                    <a:cs typeface="Times New Roman" panose="02020603050405020304" pitchFamily="18" charset="0"/>
                  </a:rPr>
                  <a:t>。</a:t>
                </a:r>
                <a:endParaRPr lang="en-US" altLang="zh-CN" sz="1700" dirty="0" smtClean="0">
                  <a:latin typeface="+mn-ea"/>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670396" y="1227699"/>
                <a:ext cx="6319673" cy="2721451"/>
              </a:xfrm>
              <a:prstGeom prst="rect">
                <a:avLst/>
              </a:prstGeom>
              <a:blipFill>
                <a:blip r:embed="rId7"/>
                <a:stretch>
                  <a:fillRect l="-579" b="-20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21920" y="5621668"/>
                <a:ext cx="6187440" cy="1106713"/>
              </a:xfrm>
              <a:prstGeom prst="rect">
                <a:avLst/>
              </a:prstGeom>
            </p:spPr>
            <p:txBody>
              <a:bodyPr wrap="square">
                <a:spAutoFit/>
              </a:bodyPr>
              <a:lstStyle/>
              <a:p>
                <a:pPr algn="ctr">
                  <a:lnSpc>
                    <a:spcPct val="200000"/>
                  </a:lnSpc>
                  <a:spcAft>
                    <a:spcPts val="0"/>
                  </a:spcAft>
                  <a:tabLst>
                    <a:tab pos="2743200" algn="ctr"/>
                    <a:tab pos="5334000" algn="r"/>
                  </a:tabLst>
                </a:pP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smtClean="0">
                    <a:latin typeface="Times New Roman" panose="02020603050405020304" pitchFamily="18" charset="0"/>
                    <a:ea typeface="宋体" panose="02010600030101010101" pitchFamily="2" charset="-122"/>
                    <a:cs typeface="Times New Roman" panose="02020603050405020304" pitchFamily="18" charset="0"/>
                  </a:rPr>
                  <a:t>2.2</a:t>
                </a:r>
                <a:r>
                  <a:rPr lang="zh-CN" altLang="zh-CN" sz="1200" kern="100" dirty="0" smtClean="0">
                    <a:latin typeface="Times New Roman" panose="02020603050405020304" pitchFamily="18" charset="0"/>
                    <a:ea typeface="宋体" panose="02010600030101010101" pitchFamily="2" charset="-122"/>
                    <a:cs typeface="Times New Roman" panose="02020603050405020304" pitchFamily="18" charset="0"/>
                  </a:rPr>
                  <a:t>压头</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薄膜的示意图。三个薄膜的尺寸均为</a:t>
                </a:r>
                <a14:m>
                  <m:oMath xmlns:m="http://schemas.openxmlformats.org/officeDocument/2006/math">
                    <m:r>
                      <a:rPr lang="en-US" altLang="zh-CN" sz="1200" kern="100">
                        <a:latin typeface="Cambria Math" panose="02040503050406030204" pitchFamily="18" charset="0"/>
                        <a:ea typeface="宋体" panose="02010600030101010101" pitchFamily="2" charset="-122"/>
                        <a:cs typeface="Times New Roman" panose="02020603050405020304" pitchFamily="18" charset="0"/>
                      </a:rPr>
                      <m:t>267×247×166Å</m:t>
                    </m:r>
                  </m:oMath>
                </a14:m>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，包括</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1 056 000</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个原子。压头沿着</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Z</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方向压入。三个主轴方向分别为</a:t>
                </a:r>
                <a14:m>
                  <m:oMath xmlns:m="http://schemas.openxmlformats.org/officeDocument/2006/math">
                    <m:r>
                      <m:rPr>
                        <m:sty m:val="p"/>
                      </m:rPr>
                      <a:rPr lang="en-US" altLang="zh-CN" sz="1200" kern="100">
                        <a:latin typeface="Cambria Math" panose="02040503050406030204" pitchFamily="18" charset="0"/>
                        <a:ea typeface="宋体" panose="02010600030101010101" pitchFamily="2" charset="-122"/>
                        <a:cs typeface="Times New Roman" panose="02020603050405020304" pitchFamily="18" charset="0"/>
                      </a:rPr>
                      <m:t>x</m:t>
                    </m:r>
                    <m:d>
                      <m:dPr>
                        <m:begChr m:val="["/>
                        <m:end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m:t>
                            </m:r>
                          </m:e>
                        </m:acc>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m:t>
                            </m:r>
                          </m:e>
                        </m:acc>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2</m:t>
                        </m:r>
                      </m:e>
                    </m:d>
                  </m:oMath>
                </a14:m>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200"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200" kern="100">
                        <a:latin typeface="Cambria Math" panose="02040503050406030204" pitchFamily="18" charset="0"/>
                        <a:ea typeface="宋体" panose="02010600030101010101" pitchFamily="2" charset="-122"/>
                        <a:cs typeface="Times New Roman" panose="02020603050405020304" pitchFamily="18" charset="0"/>
                      </a:rPr>
                      <m:t>y</m:t>
                    </m:r>
                    <m:d>
                      <m:dPr>
                        <m:begChr m:val="["/>
                        <m:end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m:t>
                            </m:r>
                          </m:e>
                        </m:acc>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0</m:t>
                        </m:r>
                      </m:e>
                    </m:d>
                  </m:oMath>
                </a14:m>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200"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200" kern="100">
                        <a:latin typeface="Cambria Math" panose="02040503050406030204" pitchFamily="18" charset="0"/>
                        <a:ea typeface="宋体" panose="02010600030101010101" pitchFamily="2" charset="-122"/>
                        <a:cs typeface="Times New Roman" panose="02020603050405020304" pitchFamily="18" charset="0"/>
                      </a:rPr>
                      <m:t>z</m:t>
                    </m:r>
                    <m:d>
                      <m:dPr>
                        <m:begChr m:val="["/>
                        <m:end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111</m:t>
                        </m:r>
                      </m:e>
                    </m:d>
                  </m:oMath>
                </a14:m>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ts val="2000"/>
                  </a:lnSpc>
                  <a:spcAft>
                    <a:spcPts val="0"/>
                  </a:spcAft>
                </a:pP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21920" y="5621668"/>
                <a:ext cx="6187440" cy="1106713"/>
              </a:xfrm>
              <a:prstGeom prst="rect">
                <a:avLst/>
              </a:prstGeom>
              <a:blipFill>
                <a:blip r:embed="rId8"/>
                <a:stretch>
                  <a:fillRect r="-25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78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2.2.2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程序的编制</a:t>
            </a:r>
          </a:p>
        </p:txBody>
      </p:sp>
      <mc:AlternateContent xmlns:mc="http://schemas.openxmlformats.org/markup-compatibility/2006" xmlns:a14="http://schemas.microsoft.com/office/drawing/2010/main">
        <mc:Choice Requires="a14">
          <p:sp>
            <p:nvSpPr>
              <p:cNvPr id="2" name="矩形 1"/>
              <p:cNvSpPr/>
              <p:nvPr/>
            </p:nvSpPr>
            <p:spPr>
              <a:xfrm>
                <a:off x="5670396" y="1227699"/>
                <a:ext cx="6319673" cy="2721451"/>
              </a:xfrm>
              <a:prstGeom prst="rect">
                <a:avLst/>
              </a:prstGeom>
            </p:spPr>
            <p:txBody>
              <a:bodyPr wrap="square">
                <a:spAutoFit/>
              </a:bodyPr>
              <a:lstStyle/>
              <a:p>
                <a:endParaRPr lang="en-US" altLang="zh-CN" sz="1700" dirty="0" smtClean="0">
                  <a:latin typeface="+mn-ea"/>
                  <a:cs typeface="Times New Roman" panose="02020603050405020304" pitchFamily="18" charset="0"/>
                </a:endParaRPr>
              </a:p>
              <a:p>
                <a:endParaRPr lang="en-US" altLang="zh-CN" sz="1700" dirty="0">
                  <a:latin typeface="+mn-ea"/>
                  <a:cs typeface="Times New Roman" panose="02020603050405020304" pitchFamily="18" charset="0"/>
                </a:endParaRPr>
              </a:p>
              <a:p>
                <a:endParaRPr lang="en-US" altLang="zh-CN" sz="1700" dirty="0" smtClean="0">
                  <a:latin typeface="+mn-ea"/>
                  <a:cs typeface="Times New Roman" panose="02020603050405020304" pitchFamily="18" charset="0"/>
                </a:endParaRPr>
              </a:p>
              <a:p>
                <a:endParaRPr lang="en-US" altLang="zh-CN" sz="1700" dirty="0">
                  <a:latin typeface="+mn-ea"/>
                  <a:cs typeface="Times New Roman" panose="02020603050405020304" pitchFamily="18" charset="0"/>
                </a:endParaRPr>
              </a:p>
              <a:p>
                <a:r>
                  <a:rPr lang="zh-CN" altLang="zh-CN" sz="1700" dirty="0" smtClean="0">
                    <a:latin typeface="+mn-ea"/>
                    <a:cs typeface="Times New Roman" panose="02020603050405020304" pitchFamily="18" charset="0"/>
                  </a:rPr>
                  <a:t>建立了具有闪锌矿结构，晶格常数为</a:t>
                </a:r>
                <a:r>
                  <a:rPr lang="en-US" altLang="zh-CN" sz="1700" dirty="0">
                    <a:latin typeface="+mn-ea"/>
                  </a:rPr>
                  <a:t>4.5381Å</a:t>
                </a:r>
                <a:r>
                  <a:rPr lang="zh-CN" altLang="zh-CN" sz="1700" dirty="0">
                    <a:latin typeface="+mn-ea"/>
                    <a:cs typeface="Times New Roman" panose="02020603050405020304" pitchFamily="18" charset="0"/>
                  </a:rPr>
                  <a:t>的立方</a:t>
                </a:r>
                <a:r>
                  <a:rPr lang="en-US" altLang="zh-CN" sz="1700" dirty="0">
                    <a:latin typeface="+mn-ea"/>
                  </a:rPr>
                  <a:t>3C-SiC</a:t>
                </a:r>
                <a:r>
                  <a:rPr lang="zh-CN" altLang="zh-CN" sz="1700" dirty="0">
                    <a:latin typeface="+mn-ea"/>
                    <a:cs typeface="Times New Roman" panose="02020603050405020304" pitchFamily="18" charset="0"/>
                  </a:rPr>
                  <a:t>块体结构。由于闪锌矿结构中的主要位错发生在</a:t>
                </a:r>
                <a:r>
                  <a:rPr lang="en-US" altLang="zh-CN" sz="1700" dirty="0">
                    <a:latin typeface="+mn-ea"/>
                  </a:rPr>
                  <a:t>{111}</a:t>
                </a:r>
                <a:r>
                  <a:rPr lang="zh-CN" altLang="zh-CN" sz="1700" dirty="0">
                    <a:latin typeface="+mn-ea"/>
                    <a:cs typeface="Times New Roman" panose="02020603050405020304" pitchFamily="18" charset="0"/>
                  </a:rPr>
                  <a:t>面上，建立晶向为</a:t>
                </a:r>
                <a:r>
                  <a:rPr lang="en-US" altLang="zh-CN" sz="1700" dirty="0">
                    <a:latin typeface="+mn-ea"/>
                  </a:rPr>
                  <a:t>(111)</a:t>
                </a:r>
                <a:r>
                  <a:rPr lang="zh-CN" altLang="zh-CN" sz="1700" dirty="0">
                    <a:latin typeface="+mn-ea"/>
                    <a:cs typeface="Times New Roman" panose="02020603050405020304" pitchFamily="18" charset="0"/>
                  </a:rPr>
                  <a:t>的纳米压痕的三个模拟盒子。三个主轴方向分别为</a:t>
                </a:r>
                <a14:m>
                  <m:oMath xmlns:m="http://schemas.openxmlformats.org/officeDocument/2006/math">
                    <m:r>
                      <m:rPr>
                        <m:sty m:val="p"/>
                      </m:rPr>
                      <a:rPr lang="en-US" altLang="zh-CN" sz="1700">
                        <a:latin typeface="Cambria Math" panose="02040503050406030204" pitchFamily="18" charset="0"/>
                        <a:cs typeface="Times New Roman" panose="02020603050405020304" pitchFamily="18" charset="0"/>
                      </a:rPr>
                      <m:t>x</m:t>
                    </m:r>
                    <m:d>
                      <m:dPr>
                        <m:begChr m:val="["/>
                        <m:endChr m:val="]"/>
                        <m:ctrlPr>
                          <a:rPr lang="zh-CN" altLang="zh-CN" sz="1700" i="1">
                            <a:effectLst/>
                            <a:latin typeface="Cambria Math" panose="02040503050406030204" pitchFamily="18" charset="0"/>
                          </a:rPr>
                        </m:ctrlPr>
                      </m:dPr>
                      <m:e>
                        <m:acc>
                          <m:accPr>
                            <m:chr m:val="̅"/>
                            <m:ctrlPr>
                              <a:rPr lang="zh-CN" altLang="zh-CN" sz="1700" i="1">
                                <a:effectLst/>
                                <a:latin typeface="Cambria Math" panose="02040503050406030204" pitchFamily="18" charset="0"/>
                              </a:rPr>
                            </m:ctrlPr>
                          </m:accPr>
                          <m:e>
                            <m:r>
                              <a:rPr lang="en-US" altLang="zh-CN" sz="1700" i="1">
                                <a:latin typeface="Cambria Math" panose="02040503050406030204" pitchFamily="18" charset="0"/>
                                <a:cs typeface="Times New Roman" panose="02020603050405020304" pitchFamily="18" charset="0"/>
                              </a:rPr>
                              <m:t>1</m:t>
                            </m:r>
                          </m:e>
                        </m:acc>
                        <m:acc>
                          <m:accPr>
                            <m:chr m:val="̅"/>
                            <m:ctrlPr>
                              <a:rPr lang="zh-CN" altLang="zh-CN" sz="1700" i="1">
                                <a:effectLst/>
                                <a:latin typeface="Cambria Math" panose="02040503050406030204" pitchFamily="18" charset="0"/>
                              </a:rPr>
                            </m:ctrlPr>
                          </m:accPr>
                          <m:e>
                            <m:r>
                              <a:rPr lang="en-US" altLang="zh-CN" sz="1700" i="1">
                                <a:latin typeface="Cambria Math" panose="02040503050406030204" pitchFamily="18" charset="0"/>
                                <a:cs typeface="Times New Roman" panose="02020603050405020304" pitchFamily="18" charset="0"/>
                              </a:rPr>
                              <m:t>1</m:t>
                            </m:r>
                          </m:e>
                        </m:acc>
                        <m:r>
                          <a:rPr lang="en-US" altLang="zh-CN" sz="1700" i="1">
                            <a:latin typeface="Cambria Math" panose="02040503050406030204" pitchFamily="18" charset="0"/>
                            <a:cs typeface="Times New Roman" panose="02020603050405020304" pitchFamily="18" charset="0"/>
                          </a:rPr>
                          <m:t>2</m:t>
                        </m:r>
                      </m:e>
                    </m:d>
                  </m:oMath>
                </a14:m>
                <a:r>
                  <a:rPr lang="en-US" altLang="zh-CN" sz="1700" dirty="0">
                    <a:latin typeface="+mn-ea"/>
                  </a:rPr>
                  <a:t>,</a:t>
                </a:r>
                <a14:m>
                  <m:oMath xmlns:m="http://schemas.openxmlformats.org/officeDocument/2006/math">
                    <m:r>
                      <a:rPr lang="en-US" altLang="zh-CN" sz="1700">
                        <a:latin typeface="Cambria Math" panose="02040503050406030204" pitchFamily="18" charset="0"/>
                        <a:cs typeface="Times New Roman" panose="02020603050405020304" pitchFamily="18" charset="0"/>
                      </a:rPr>
                      <m:t> </m:t>
                    </m:r>
                    <m:r>
                      <m:rPr>
                        <m:sty m:val="p"/>
                      </m:rPr>
                      <a:rPr lang="en-US" altLang="zh-CN" sz="1700">
                        <a:latin typeface="Cambria Math" panose="02040503050406030204" pitchFamily="18" charset="0"/>
                        <a:cs typeface="Times New Roman" panose="02020603050405020304" pitchFamily="18" charset="0"/>
                      </a:rPr>
                      <m:t>y</m:t>
                    </m:r>
                    <m:d>
                      <m:dPr>
                        <m:begChr m:val="["/>
                        <m:endChr m:val="]"/>
                        <m:ctrlPr>
                          <a:rPr lang="zh-CN" altLang="zh-CN" sz="1700" i="1">
                            <a:effectLst/>
                            <a:latin typeface="Cambria Math" panose="02040503050406030204" pitchFamily="18" charset="0"/>
                          </a:rPr>
                        </m:ctrlPr>
                      </m:dPr>
                      <m:e>
                        <m:r>
                          <a:rPr lang="en-US" altLang="zh-CN" sz="1700" i="1">
                            <a:latin typeface="Cambria Math" panose="02040503050406030204" pitchFamily="18" charset="0"/>
                            <a:cs typeface="Times New Roman" panose="02020603050405020304" pitchFamily="18" charset="0"/>
                          </a:rPr>
                          <m:t>1</m:t>
                        </m:r>
                        <m:acc>
                          <m:accPr>
                            <m:chr m:val="̅"/>
                            <m:ctrlPr>
                              <a:rPr lang="zh-CN" altLang="zh-CN" sz="1700" i="1">
                                <a:effectLst/>
                                <a:latin typeface="Cambria Math" panose="02040503050406030204" pitchFamily="18" charset="0"/>
                              </a:rPr>
                            </m:ctrlPr>
                          </m:accPr>
                          <m:e>
                            <m:r>
                              <a:rPr lang="en-US" altLang="zh-CN" sz="1700" i="1">
                                <a:latin typeface="Cambria Math" panose="02040503050406030204" pitchFamily="18" charset="0"/>
                                <a:cs typeface="Times New Roman" panose="02020603050405020304" pitchFamily="18" charset="0"/>
                              </a:rPr>
                              <m:t>1</m:t>
                            </m:r>
                          </m:e>
                        </m:acc>
                        <m:r>
                          <a:rPr lang="en-US" altLang="zh-CN" sz="1700" i="1">
                            <a:latin typeface="Cambria Math" panose="02040503050406030204" pitchFamily="18" charset="0"/>
                            <a:cs typeface="Times New Roman" panose="02020603050405020304" pitchFamily="18" charset="0"/>
                          </a:rPr>
                          <m:t>0</m:t>
                        </m:r>
                      </m:e>
                    </m:d>
                  </m:oMath>
                </a14:m>
                <a:r>
                  <a:rPr lang="en-US" altLang="zh-CN" sz="1700" dirty="0">
                    <a:latin typeface="+mn-ea"/>
                  </a:rPr>
                  <a:t>,</a:t>
                </a:r>
                <a14:m>
                  <m:oMath xmlns:m="http://schemas.openxmlformats.org/officeDocument/2006/math">
                    <m:r>
                      <a:rPr lang="en-US" altLang="zh-CN" sz="1700">
                        <a:latin typeface="Cambria Math" panose="02040503050406030204" pitchFamily="18" charset="0"/>
                        <a:cs typeface="Times New Roman" panose="02020603050405020304" pitchFamily="18" charset="0"/>
                      </a:rPr>
                      <m:t> </m:t>
                    </m:r>
                    <m:r>
                      <m:rPr>
                        <m:sty m:val="p"/>
                      </m:rPr>
                      <a:rPr lang="en-US" altLang="zh-CN" sz="1700">
                        <a:latin typeface="Cambria Math" panose="02040503050406030204" pitchFamily="18" charset="0"/>
                        <a:cs typeface="Times New Roman" panose="02020603050405020304" pitchFamily="18" charset="0"/>
                      </a:rPr>
                      <m:t>z</m:t>
                    </m:r>
                    <m:d>
                      <m:dPr>
                        <m:begChr m:val="["/>
                        <m:endChr m:val="]"/>
                        <m:ctrlPr>
                          <a:rPr lang="zh-CN" altLang="zh-CN" sz="1700" i="1">
                            <a:effectLst/>
                            <a:latin typeface="Cambria Math" panose="02040503050406030204" pitchFamily="18" charset="0"/>
                          </a:rPr>
                        </m:ctrlPr>
                      </m:dPr>
                      <m:e>
                        <m:r>
                          <a:rPr lang="en-US" altLang="zh-CN" sz="1700" i="1">
                            <a:latin typeface="Cambria Math" panose="02040503050406030204" pitchFamily="18" charset="0"/>
                            <a:cs typeface="Times New Roman" panose="02020603050405020304" pitchFamily="18" charset="0"/>
                          </a:rPr>
                          <m:t>111</m:t>
                        </m:r>
                      </m:e>
                    </m:d>
                  </m:oMath>
                </a14:m>
                <a:r>
                  <a:rPr lang="zh-CN" altLang="zh-CN" sz="1700" dirty="0">
                    <a:latin typeface="+mn-ea"/>
                    <a:cs typeface="Times New Roman" panose="02020603050405020304" pitchFamily="18" charset="0"/>
                  </a:rPr>
                  <a:t>。薄膜的尺寸为</a:t>
                </a:r>
                <a14:m>
                  <m:oMath xmlns:m="http://schemas.openxmlformats.org/officeDocument/2006/math">
                    <m:r>
                      <a:rPr lang="en-US" altLang="zh-CN" sz="1700">
                        <a:latin typeface="Cambria Math" panose="02040503050406030204" pitchFamily="18" charset="0"/>
                        <a:cs typeface="Times New Roman" panose="02020603050405020304" pitchFamily="18" charset="0"/>
                      </a:rPr>
                      <m:t>267×247×166Å</m:t>
                    </m:r>
                  </m:oMath>
                </a14:m>
                <a:r>
                  <a:rPr lang="en-US" altLang="zh-CN" sz="1700" dirty="0">
                    <a:latin typeface="+mn-ea"/>
                  </a:rPr>
                  <a:t> </a:t>
                </a:r>
                <a:r>
                  <a:rPr lang="zh-CN" altLang="zh-CN" sz="1700" dirty="0">
                    <a:latin typeface="+mn-ea"/>
                    <a:cs typeface="Times New Roman" panose="02020603050405020304" pitchFamily="18" charset="0"/>
                  </a:rPr>
                  <a:t>，包括</a:t>
                </a:r>
                <a:r>
                  <a:rPr lang="en-US" altLang="zh-CN" sz="1700" dirty="0">
                    <a:latin typeface="+mn-ea"/>
                  </a:rPr>
                  <a:t>1 056 000</a:t>
                </a:r>
                <a:r>
                  <a:rPr lang="zh-CN" altLang="zh-CN" sz="1700" dirty="0">
                    <a:latin typeface="+mn-ea"/>
                    <a:cs typeface="Times New Roman" panose="02020603050405020304" pitchFamily="18" charset="0"/>
                  </a:rPr>
                  <a:t>个原子。在</a:t>
                </a:r>
                <a:r>
                  <a:rPr lang="en-US" altLang="zh-CN" sz="1700" dirty="0">
                    <a:latin typeface="+mn-ea"/>
                  </a:rPr>
                  <a:t>x</a:t>
                </a:r>
                <a:r>
                  <a:rPr lang="zh-CN" altLang="zh-CN" sz="1700" dirty="0">
                    <a:latin typeface="+mn-ea"/>
                    <a:cs typeface="Times New Roman" panose="02020603050405020304" pitchFamily="18" charset="0"/>
                  </a:rPr>
                  <a:t>和</a:t>
                </a:r>
                <a:r>
                  <a:rPr lang="en-US" altLang="zh-CN" sz="1700" dirty="0">
                    <a:latin typeface="+mn-ea"/>
                  </a:rPr>
                  <a:t>y</a:t>
                </a:r>
                <a:r>
                  <a:rPr lang="zh-CN" altLang="zh-CN" sz="1700" dirty="0">
                    <a:latin typeface="+mn-ea"/>
                    <a:cs typeface="Times New Roman" panose="02020603050405020304" pitchFamily="18" charset="0"/>
                  </a:rPr>
                  <a:t>方向上应用周期性边界条件，并且底部</a:t>
                </a:r>
                <a:r>
                  <a:rPr lang="en-US" altLang="zh-CN" sz="1700" dirty="0">
                    <a:latin typeface="+mn-ea"/>
                  </a:rPr>
                  <a:t>10Å</a:t>
                </a:r>
                <a:r>
                  <a:rPr lang="zh-CN" altLang="zh-CN" sz="1700" dirty="0">
                    <a:latin typeface="+mn-ea"/>
                    <a:cs typeface="Times New Roman" panose="02020603050405020304" pitchFamily="18" charset="0"/>
                  </a:rPr>
                  <a:t>高度中的原子位置是固定</a:t>
                </a:r>
                <a:r>
                  <a:rPr lang="zh-CN" altLang="zh-CN" sz="1700" dirty="0" smtClean="0">
                    <a:latin typeface="+mn-ea"/>
                    <a:cs typeface="Times New Roman" panose="02020603050405020304" pitchFamily="18" charset="0"/>
                  </a:rPr>
                  <a:t>的</a:t>
                </a:r>
                <a:r>
                  <a:rPr lang="zh-CN" altLang="en-US" sz="1700" dirty="0" smtClean="0">
                    <a:latin typeface="+mn-ea"/>
                    <a:cs typeface="Times New Roman" panose="02020603050405020304" pitchFamily="18" charset="0"/>
                  </a:rPr>
                  <a:t>。</a:t>
                </a:r>
                <a:endParaRPr lang="en-US" altLang="zh-CN" sz="1700" dirty="0" smtClean="0">
                  <a:latin typeface="+mn-ea"/>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670396" y="1227699"/>
                <a:ext cx="6319673" cy="2721451"/>
              </a:xfrm>
              <a:prstGeom prst="rect">
                <a:avLst/>
              </a:prstGeom>
              <a:blipFill>
                <a:blip r:embed="rId7"/>
                <a:stretch>
                  <a:fillRect l="-579" b="-20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121920" y="5621668"/>
                <a:ext cx="6187440" cy="1106713"/>
              </a:xfrm>
              <a:prstGeom prst="rect">
                <a:avLst/>
              </a:prstGeom>
            </p:spPr>
            <p:txBody>
              <a:bodyPr wrap="square">
                <a:spAutoFit/>
              </a:bodyPr>
              <a:lstStyle/>
              <a:p>
                <a:pPr algn="ctr">
                  <a:lnSpc>
                    <a:spcPct val="200000"/>
                  </a:lnSpc>
                  <a:spcAft>
                    <a:spcPts val="0"/>
                  </a:spcAft>
                  <a:tabLst>
                    <a:tab pos="2743200" algn="ctr"/>
                    <a:tab pos="5334000" algn="r"/>
                  </a:tabLst>
                </a:pPr>
                <a:r>
                  <a:rPr lang="zh-CN" altLang="en-US" sz="1200" kern="100" dirty="0" smtClean="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2.3 OVITO</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中薄膜的</a:t>
                </a:r>
                <a:r>
                  <a:rPr lang="zh-CN" altLang="en-US" sz="1200" kern="100" dirty="0" smtClean="0">
                    <a:latin typeface="Times New Roman" panose="02020603050405020304" pitchFamily="18" charset="0"/>
                    <a:ea typeface="宋体" panose="02010600030101010101" pitchFamily="2" charset="-122"/>
                    <a:cs typeface="Times New Roman" panose="02020603050405020304" pitchFamily="18" charset="0"/>
                  </a:rPr>
                  <a:t>示意</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zh-CN" altLang="zh-CN" sz="1200" kern="1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三个薄膜的尺寸均为</a:t>
                </a:r>
                <a14:m>
                  <m:oMath xmlns:m="http://schemas.openxmlformats.org/officeDocument/2006/math">
                    <m:r>
                      <a:rPr lang="en-US" altLang="zh-CN" sz="1200" kern="100">
                        <a:latin typeface="Cambria Math" panose="02040503050406030204" pitchFamily="18" charset="0"/>
                        <a:ea typeface="宋体" panose="02010600030101010101" pitchFamily="2" charset="-122"/>
                        <a:cs typeface="Times New Roman" panose="02020603050405020304" pitchFamily="18" charset="0"/>
                      </a:rPr>
                      <m:t>267×247×166Å</m:t>
                    </m:r>
                  </m:oMath>
                </a14:m>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，包括</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1 056 000</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个原子。压头沿着</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Z</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方向压入。三个主轴方向分别为</a:t>
                </a:r>
                <a14:m>
                  <m:oMath xmlns:m="http://schemas.openxmlformats.org/officeDocument/2006/math">
                    <m:r>
                      <m:rPr>
                        <m:sty m:val="p"/>
                      </m:rPr>
                      <a:rPr lang="en-US" altLang="zh-CN" sz="1200" kern="100">
                        <a:latin typeface="Cambria Math" panose="02040503050406030204" pitchFamily="18" charset="0"/>
                        <a:ea typeface="宋体" panose="02010600030101010101" pitchFamily="2" charset="-122"/>
                        <a:cs typeface="Times New Roman" panose="02020603050405020304" pitchFamily="18" charset="0"/>
                      </a:rPr>
                      <m:t>x</m:t>
                    </m:r>
                    <m:d>
                      <m:dPr>
                        <m:begChr m:val="["/>
                        <m:end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m:t>
                            </m:r>
                          </m:e>
                        </m:acc>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m:t>
                            </m:r>
                          </m:e>
                        </m:acc>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2</m:t>
                        </m:r>
                      </m:e>
                    </m:d>
                  </m:oMath>
                </a14:m>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200"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200" kern="100">
                        <a:latin typeface="Cambria Math" panose="02040503050406030204" pitchFamily="18" charset="0"/>
                        <a:ea typeface="宋体" panose="02010600030101010101" pitchFamily="2" charset="-122"/>
                        <a:cs typeface="Times New Roman" panose="02020603050405020304" pitchFamily="18" charset="0"/>
                      </a:rPr>
                      <m:t>y</m:t>
                    </m:r>
                    <m:d>
                      <m:dPr>
                        <m:begChr m:val="["/>
                        <m:end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m:t>
                            </m:r>
                          </m:e>
                        </m:acc>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0</m:t>
                        </m:r>
                      </m:e>
                    </m:d>
                  </m:oMath>
                </a14:m>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200"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200" kern="100">
                        <a:latin typeface="Cambria Math" panose="02040503050406030204" pitchFamily="18" charset="0"/>
                        <a:ea typeface="宋体" panose="02010600030101010101" pitchFamily="2" charset="-122"/>
                        <a:cs typeface="Times New Roman" panose="02020603050405020304" pitchFamily="18" charset="0"/>
                      </a:rPr>
                      <m:t>z</m:t>
                    </m:r>
                    <m:d>
                      <m:dPr>
                        <m:begChr m:val="["/>
                        <m:end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111</m:t>
                        </m:r>
                      </m:e>
                    </m:d>
                  </m:oMath>
                </a14:m>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ts val="2000"/>
                  </a:lnSpc>
                  <a:spcAft>
                    <a:spcPts val="0"/>
                  </a:spcAft>
                </a:pP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121920" y="5621668"/>
                <a:ext cx="6187440" cy="1106713"/>
              </a:xfrm>
              <a:prstGeom prst="rect">
                <a:avLst/>
              </a:prstGeom>
              <a:blipFill>
                <a:blip r:embed="rId8"/>
                <a:stretch>
                  <a:fillRect/>
                </a:stretch>
              </a:blipFill>
            </p:spPr>
            <p:txBody>
              <a:bodyPr/>
              <a:lstStyle/>
              <a:p>
                <a:r>
                  <a:rPr lang="zh-CN" altLang="en-US">
                    <a:noFill/>
                  </a:rPr>
                  <a:t> </a:t>
                </a:r>
              </a:p>
            </p:txBody>
          </p:sp>
        </mc:Fallback>
      </mc:AlternateContent>
      <p:pic>
        <p:nvPicPr>
          <p:cNvPr id="9" name="图片 8"/>
          <p:cNvPicPr/>
          <p:nvPr/>
        </p:nvPicPr>
        <p:blipFill>
          <a:blip r:embed="rId9">
            <a:extLst>
              <a:ext uri="{28A0092B-C50C-407E-A947-70E740481C1C}">
                <a14:useLocalDpi xmlns:a14="http://schemas.microsoft.com/office/drawing/2010/main" val="0"/>
              </a:ext>
            </a:extLst>
          </a:blip>
          <a:stretch>
            <a:fillRect/>
          </a:stretch>
        </p:blipFill>
        <p:spPr>
          <a:xfrm>
            <a:off x="638827" y="1061267"/>
            <a:ext cx="4928235" cy="4499610"/>
          </a:xfrm>
          <a:prstGeom prst="rect">
            <a:avLst/>
          </a:prstGeom>
        </p:spPr>
      </p:pic>
    </p:spTree>
    <p:extLst>
      <p:ext uri="{BB962C8B-B14F-4D97-AF65-F5344CB8AC3E}">
        <p14:creationId xmlns:p14="http://schemas.microsoft.com/office/powerpoint/2010/main" val="370775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2.2.2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程序的编制</a:t>
            </a:r>
          </a:p>
        </p:txBody>
      </p:sp>
      <p:sp>
        <p:nvSpPr>
          <p:cNvPr id="2" name="矩形 1"/>
          <p:cNvSpPr/>
          <p:nvPr/>
        </p:nvSpPr>
        <p:spPr>
          <a:xfrm>
            <a:off x="5913035" y="1205989"/>
            <a:ext cx="6065520" cy="907941"/>
          </a:xfrm>
          <a:prstGeom prst="rect">
            <a:avLst/>
          </a:prstGeom>
        </p:spPr>
        <p:txBody>
          <a:bodyPr wrap="square">
            <a:spAutoFit/>
          </a:bodyPr>
          <a:lstStyle/>
          <a:p>
            <a:r>
              <a:rPr lang="en-US" altLang="zh-CN" dirty="0"/>
              <a:t> </a:t>
            </a:r>
            <a:endParaRPr lang="zh-CN" altLang="zh-CN" dirty="0"/>
          </a:p>
          <a:p>
            <a:r>
              <a:rPr lang="en-US" altLang="zh-CN" dirty="0"/>
              <a:t/>
            </a:r>
            <a:br>
              <a:rPr lang="en-US" altLang="zh-CN" dirty="0"/>
            </a:br>
            <a:r>
              <a:rPr lang="zh-CN" altLang="zh-CN" sz="1700" spc="300" dirty="0" smtClean="0">
                <a:latin typeface="+mn-ea"/>
              </a:rPr>
              <a:t>。</a:t>
            </a:r>
            <a:endParaRPr lang="zh-CN" altLang="en-US" sz="1700" spc="300" dirty="0">
              <a:latin typeface="+mn-ea"/>
            </a:endParaRPr>
          </a:p>
        </p:txBody>
      </p:sp>
      <p:pic>
        <p:nvPicPr>
          <p:cNvPr id="9" name="图片 8"/>
          <p:cNvPicPr/>
          <p:nvPr/>
        </p:nvPicPr>
        <p:blipFill>
          <a:blip r:embed="rId5">
            <a:extLst>
              <a:ext uri="{28A0092B-C50C-407E-A947-70E740481C1C}">
                <a14:useLocalDpi xmlns:a14="http://schemas.microsoft.com/office/drawing/2010/main" val="0"/>
              </a:ext>
            </a:extLst>
          </a:blip>
          <a:stretch>
            <a:fillRect/>
          </a:stretch>
        </p:blipFill>
        <p:spPr>
          <a:xfrm>
            <a:off x="783389" y="1656133"/>
            <a:ext cx="4943475" cy="2933700"/>
          </a:xfrm>
          <a:prstGeom prst="rect">
            <a:avLst/>
          </a:prstGeom>
        </p:spPr>
      </p:pic>
      <p:sp>
        <p:nvSpPr>
          <p:cNvPr id="10" name="矩形 9"/>
          <p:cNvSpPr/>
          <p:nvPr/>
        </p:nvSpPr>
        <p:spPr>
          <a:xfrm>
            <a:off x="783389" y="4807730"/>
            <a:ext cx="4943475" cy="646331"/>
          </a:xfrm>
          <a:prstGeom prst="rect">
            <a:avLst/>
          </a:prstGeom>
        </p:spPr>
        <p:txBody>
          <a:bodyPr wrap="square">
            <a:spAutoFit/>
          </a:bodyPr>
          <a:lstStyle/>
          <a:p>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2.4</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含有</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孔洞的单晶碳化硅薄膜示意图。在距离底部中心</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124.5Å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处移除部分原子来形成不同大小的原子空洞。分别挖除半径为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10Å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20Å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的原子区域，这些区域包括</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452</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3230</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个原子。</a:t>
            </a:r>
          </a:p>
        </p:txBody>
      </p:sp>
      <p:sp>
        <p:nvSpPr>
          <p:cNvPr id="11" name="矩形 10"/>
          <p:cNvSpPr/>
          <p:nvPr/>
        </p:nvSpPr>
        <p:spPr>
          <a:xfrm>
            <a:off x="5726864" y="1438235"/>
            <a:ext cx="6096000" cy="3970318"/>
          </a:xfrm>
          <a:prstGeom prst="rect">
            <a:avLst/>
          </a:prstGeom>
        </p:spPr>
        <p:txBody>
          <a:bodyPr>
            <a:spAutoFit/>
          </a:bodyPr>
          <a:lstStyle/>
          <a:p>
            <a:r>
              <a:rPr lang="zh-CN" altLang="zh-CN" dirty="0">
                <a:latin typeface="+mn-ea"/>
              </a:rPr>
              <a:t>另外，对于其中两个模拟盒子，分别在距离底部中心</a:t>
            </a:r>
            <a:r>
              <a:rPr lang="en-US" altLang="zh-CN" dirty="0">
                <a:latin typeface="+mn-ea"/>
              </a:rPr>
              <a:t>124.5Å</a:t>
            </a:r>
            <a:r>
              <a:rPr lang="zh-CN" altLang="zh-CN" dirty="0">
                <a:latin typeface="+mn-ea"/>
              </a:rPr>
              <a:t>处移除部分原子来形成不同大小的原子空洞。为了研究空洞大小对晶体力学行为的影响，分别挖除半径为</a:t>
            </a:r>
            <a:r>
              <a:rPr lang="en-US" altLang="zh-CN" dirty="0">
                <a:latin typeface="+mn-ea"/>
              </a:rPr>
              <a:t>10Å</a:t>
            </a:r>
            <a:r>
              <a:rPr lang="zh-CN" altLang="zh-CN" dirty="0">
                <a:latin typeface="+mn-ea"/>
              </a:rPr>
              <a:t>与</a:t>
            </a:r>
            <a:r>
              <a:rPr lang="en-US" altLang="zh-CN" dirty="0">
                <a:latin typeface="+mn-ea"/>
              </a:rPr>
              <a:t>20Å</a:t>
            </a:r>
            <a:r>
              <a:rPr lang="zh-CN" altLang="zh-CN" dirty="0">
                <a:latin typeface="+mn-ea"/>
              </a:rPr>
              <a:t>的原子区域，这些区域包括</a:t>
            </a:r>
            <a:r>
              <a:rPr lang="en-US" altLang="zh-CN" dirty="0">
                <a:latin typeface="+mn-ea"/>
              </a:rPr>
              <a:t>452</a:t>
            </a:r>
            <a:r>
              <a:rPr lang="zh-CN" altLang="zh-CN" dirty="0">
                <a:latin typeface="+mn-ea"/>
              </a:rPr>
              <a:t>和</a:t>
            </a:r>
            <a:r>
              <a:rPr lang="en-US" altLang="zh-CN" dirty="0">
                <a:latin typeface="+mn-ea"/>
              </a:rPr>
              <a:t>3230</a:t>
            </a:r>
            <a:r>
              <a:rPr lang="zh-CN" altLang="zh-CN" dirty="0">
                <a:latin typeface="+mn-ea"/>
              </a:rPr>
              <a:t>个原子。如</a:t>
            </a:r>
            <a:r>
              <a:rPr lang="zh-CN" altLang="zh-CN" dirty="0" smtClean="0">
                <a:latin typeface="+mn-ea"/>
              </a:rPr>
              <a:t>图</a:t>
            </a:r>
            <a:r>
              <a:rPr lang="en-US" altLang="zh-CN" dirty="0" smtClean="0">
                <a:latin typeface="+mn-ea"/>
              </a:rPr>
              <a:t>2.3</a:t>
            </a:r>
            <a:r>
              <a:rPr lang="zh-CN" altLang="zh-CN" dirty="0" smtClean="0">
                <a:latin typeface="+mn-ea"/>
              </a:rPr>
              <a:t>所</a:t>
            </a:r>
            <a:r>
              <a:rPr lang="zh-CN" altLang="zh-CN" dirty="0">
                <a:latin typeface="+mn-ea"/>
              </a:rPr>
              <a:t>示。</a:t>
            </a:r>
            <a:r>
              <a:rPr lang="zh-CN" altLang="zh-CN" dirty="0" smtClean="0">
                <a:latin typeface="+mn-ea"/>
              </a:rPr>
              <a:t>在</a:t>
            </a:r>
            <a:endParaRPr lang="en-US" altLang="zh-CN" dirty="0" smtClean="0">
              <a:latin typeface="+mn-ea"/>
            </a:endParaRPr>
          </a:p>
          <a:p>
            <a:r>
              <a:rPr lang="zh-CN" altLang="zh-CN" dirty="0" smtClean="0">
                <a:latin typeface="+mn-ea"/>
              </a:rPr>
              <a:t>所有</a:t>
            </a:r>
            <a:r>
              <a:rPr lang="zh-CN" altLang="zh-CN" dirty="0">
                <a:latin typeface="+mn-ea"/>
              </a:rPr>
              <a:t>的模拟中，使用了球形刚体压头。其半径为</a:t>
            </a:r>
            <a:r>
              <a:rPr lang="en-US" altLang="zh-CN" dirty="0">
                <a:latin typeface="+mn-ea"/>
              </a:rPr>
              <a:t>40Å</a:t>
            </a:r>
            <a:r>
              <a:rPr lang="zh-CN" altLang="zh-CN" dirty="0">
                <a:latin typeface="+mn-ea"/>
              </a:rPr>
              <a:t>。压头的初始位置为</a:t>
            </a:r>
            <a:r>
              <a:rPr lang="en-US" altLang="zh-CN" dirty="0">
                <a:latin typeface="+mn-ea"/>
              </a:rPr>
              <a:t>208.1Å</a:t>
            </a:r>
            <a:r>
              <a:rPr lang="zh-CN" altLang="zh-CN" dirty="0">
                <a:latin typeface="+mn-ea"/>
              </a:rPr>
              <a:t>，并以每步</a:t>
            </a:r>
            <a:r>
              <a:rPr lang="en-US" altLang="zh-CN" dirty="0">
                <a:latin typeface="+mn-ea"/>
              </a:rPr>
              <a:t>0.0004Å</a:t>
            </a:r>
            <a:r>
              <a:rPr lang="zh-CN" altLang="zh-CN" dirty="0">
                <a:latin typeface="+mn-ea"/>
              </a:rPr>
              <a:t>的速度匀速下降</a:t>
            </a:r>
            <a:r>
              <a:rPr lang="zh-CN" altLang="zh-CN" dirty="0" smtClean="0">
                <a:latin typeface="+mn-ea"/>
              </a:rPr>
              <a:t>。</a:t>
            </a:r>
            <a:endParaRPr lang="en-US" altLang="zh-CN" dirty="0" smtClean="0">
              <a:latin typeface="+mn-ea"/>
            </a:endParaRPr>
          </a:p>
          <a:p>
            <a:endParaRPr lang="en-US" altLang="zh-CN" dirty="0" smtClean="0">
              <a:latin typeface="+mn-ea"/>
            </a:endParaRPr>
          </a:p>
          <a:p>
            <a:r>
              <a:rPr lang="zh-CN" altLang="zh-CN" dirty="0" smtClean="0">
                <a:latin typeface="+mn-ea"/>
              </a:rPr>
              <a:t>模拟</a:t>
            </a:r>
            <a:r>
              <a:rPr lang="zh-CN" altLang="zh-CN" dirty="0">
                <a:latin typeface="+mn-ea"/>
              </a:rPr>
              <a:t>采用微正则系统</a:t>
            </a:r>
            <a:r>
              <a:rPr lang="en-US" altLang="zh-CN" dirty="0">
                <a:latin typeface="+mn-ea"/>
              </a:rPr>
              <a:t>(NVE)</a:t>
            </a:r>
            <a:r>
              <a:rPr lang="zh-CN" altLang="zh-CN" dirty="0">
                <a:latin typeface="+mn-ea"/>
              </a:rPr>
              <a:t>，即保持系统原子数</a:t>
            </a:r>
            <a:r>
              <a:rPr lang="en-US" altLang="zh-CN" dirty="0">
                <a:latin typeface="+mn-ea"/>
              </a:rPr>
              <a:t>N</a:t>
            </a:r>
            <a:r>
              <a:rPr lang="zh-CN" altLang="zh-CN" dirty="0">
                <a:latin typeface="+mn-ea"/>
              </a:rPr>
              <a:t>、体积</a:t>
            </a:r>
            <a:r>
              <a:rPr lang="en-US" altLang="zh-CN" dirty="0">
                <a:latin typeface="+mn-ea"/>
              </a:rPr>
              <a:t>V</a:t>
            </a:r>
            <a:r>
              <a:rPr lang="zh-CN" altLang="zh-CN" dirty="0">
                <a:latin typeface="+mn-ea"/>
              </a:rPr>
              <a:t>、能量</a:t>
            </a:r>
            <a:r>
              <a:rPr lang="en-US" altLang="zh-CN" dirty="0">
                <a:latin typeface="+mn-ea"/>
              </a:rPr>
              <a:t>E</a:t>
            </a:r>
            <a:r>
              <a:rPr lang="zh-CN" altLang="zh-CN" dirty="0">
                <a:latin typeface="+mn-ea"/>
              </a:rPr>
              <a:t>不变。模拟系统的初始温度为</a:t>
            </a:r>
            <a:r>
              <a:rPr lang="en-US" altLang="zh-CN" dirty="0" smtClean="0">
                <a:latin typeface="+mn-ea"/>
              </a:rPr>
              <a:t>0.1K</a:t>
            </a:r>
            <a:r>
              <a:rPr lang="zh-CN" altLang="zh-CN" dirty="0" smtClean="0">
                <a:latin typeface="+mn-ea"/>
              </a:rPr>
              <a:t>。</a:t>
            </a:r>
            <a:r>
              <a:rPr lang="zh-CN" altLang="zh-CN" dirty="0">
                <a:latin typeface="+mn-ea"/>
              </a:rPr>
              <a:t>为了模拟薄膜的性质，在</a:t>
            </a:r>
            <a:r>
              <a:rPr lang="en-US" altLang="zh-CN" dirty="0">
                <a:latin typeface="+mn-ea"/>
              </a:rPr>
              <a:t>X</a:t>
            </a:r>
            <a:r>
              <a:rPr lang="zh-CN" altLang="zh-CN" dirty="0">
                <a:latin typeface="+mn-ea"/>
              </a:rPr>
              <a:t>和</a:t>
            </a:r>
            <a:r>
              <a:rPr lang="en-US" altLang="zh-CN" dirty="0">
                <a:latin typeface="+mn-ea"/>
              </a:rPr>
              <a:t>Y</a:t>
            </a:r>
            <a:r>
              <a:rPr lang="zh-CN" altLang="zh-CN" dirty="0">
                <a:latin typeface="+mn-ea"/>
              </a:rPr>
              <a:t>方向采用周期性边界条件，</a:t>
            </a:r>
            <a:r>
              <a:rPr lang="en-US" altLang="zh-CN" dirty="0">
                <a:latin typeface="+mn-ea"/>
              </a:rPr>
              <a:t>Z</a:t>
            </a:r>
            <a:r>
              <a:rPr lang="zh-CN" altLang="zh-CN" dirty="0">
                <a:latin typeface="+mn-ea"/>
              </a:rPr>
              <a:t>方向上由于有压头作用，采取非周期性边界条件。模拟时间步长选取</a:t>
            </a:r>
            <a:r>
              <a:rPr lang="en-US" altLang="zh-CN" dirty="0">
                <a:latin typeface="+mn-ea"/>
              </a:rPr>
              <a:t>1fs</a:t>
            </a:r>
            <a:r>
              <a:rPr lang="zh-CN" altLang="zh-CN" dirty="0">
                <a:latin typeface="+mn-ea"/>
              </a:rPr>
              <a:t>，每隔</a:t>
            </a:r>
            <a:r>
              <a:rPr lang="en-US" altLang="zh-CN" dirty="0">
                <a:latin typeface="+mn-ea"/>
              </a:rPr>
              <a:t>100fs</a:t>
            </a:r>
            <a:r>
              <a:rPr lang="zh-CN" altLang="zh-CN" dirty="0">
                <a:latin typeface="+mn-ea"/>
              </a:rPr>
              <a:t>输出数据。</a:t>
            </a:r>
            <a:endParaRPr lang="zh-CN" altLang="en-US" dirty="0">
              <a:latin typeface="+mn-ea"/>
            </a:endParaRPr>
          </a:p>
        </p:txBody>
      </p:sp>
    </p:spTree>
    <p:extLst>
      <p:ext uri="{BB962C8B-B14F-4D97-AF65-F5344CB8AC3E}">
        <p14:creationId xmlns:p14="http://schemas.microsoft.com/office/powerpoint/2010/main" val="327820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127" y="2557690"/>
            <a:ext cx="5826291" cy="1600438"/>
          </a:xfrm>
          <a:prstGeom prst="rect">
            <a:avLst/>
          </a:prstGeom>
          <a:noFill/>
        </p:spPr>
        <p:txBody>
          <a:bodyPr wrap="square" rtlCol="0">
            <a:spAutoFit/>
          </a:bodyPr>
          <a:lstStyle/>
          <a:p>
            <a:r>
              <a:rPr lang="en-US" altLang="zh-CN" sz="5400" b="1" dirty="0" smtClean="0">
                <a:solidFill>
                  <a:schemeClr val="bg1"/>
                </a:solidFill>
              </a:rPr>
              <a:t>Part Three</a:t>
            </a:r>
          </a:p>
          <a:p>
            <a:r>
              <a:rPr lang="zh-CN" altLang="en-US" sz="4400" b="1" dirty="0" smtClean="0">
                <a:solidFill>
                  <a:schemeClr val="bg1"/>
                </a:solidFill>
              </a:rPr>
              <a:t>结果</a:t>
            </a:r>
            <a:r>
              <a:rPr lang="zh-CN" altLang="en-US" sz="4400" b="1" dirty="0">
                <a:solidFill>
                  <a:schemeClr val="bg1"/>
                </a:solidFill>
              </a:rPr>
              <a:t>及讨论</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5">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extLst>
      <p:ext uri="{BB962C8B-B14F-4D97-AF65-F5344CB8AC3E}">
        <p14:creationId xmlns:p14="http://schemas.microsoft.com/office/powerpoint/2010/main" val="3754747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1091132" cy="707886"/>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3" name="矩形 2"/>
          <p:cNvSpPr/>
          <p:nvPr/>
        </p:nvSpPr>
        <p:spPr>
          <a:xfrm>
            <a:off x="1766237" y="537979"/>
            <a:ext cx="2512995" cy="461665"/>
          </a:xfrm>
          <a:prstGeom prst="rect">
            <a:avLst/>
          </a:prstGeom>
        </p:spPr>
        <p:txBody>
          <a:bodyPr wrap="square">
            <a:spAutoFit/>
          </a:bodyPr>
          <a:lstStyle/>
          <a:p>
            <a:r>
              <a:rPr lang="zh-CN" altLang="en-US" sz="2400" b="1" dirty="0"/>
              <a:t>结果及讨论</a:t>
            </a:r>
            <a:endParaRPr lang="zh-CN" altLang="zh-CN" sz="2400" b="1" dirty="0"/>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5794" y="1096308"/>
            <a:ext cx="1233635" cy="523220"/>
          </a:xfrm>
          <a:prstGeom prst="rect">
            <a:avLst/>
          </a:prstGeom>
        </p:spPr>
        <p:txBody>
          <a:bodyPr wrap="square">
            <a:spAutoFit/>
          </a:bodyPr>
          <a:lstStyle/>
          <a:p>
            <a:r>
              <a:rPr lang="en-US" altLang="zh-CN" sz="2800" b="1" u="sng" dirty="0" smtClean="0">
                <a:solidFill>
                  <a:srgbClr val="1A9895"/>
                </a:solidFill>
              </a:rPr>
              <a:t>3.1</a:t>
            </a:r>
            <a:endParaRPr lang="zh-CN" altLang="en-US" sz="2800" u="sng" dirty="0">
              <a:solidFill>
                <a:srgbClr val="1A9895"/>
              </a:solidFill>
            </a:endParaRPr>
          </a:p>
        </p:txBody>
      </p:sp>
      <p:sp>
        <p:nvSpPr>
          <p:cNvPr id="6" name="矩形 5"/>
          <p:cNvSpPr/>
          <p:nvPr/>
        </p:nvSpPr>
        <p:spPr>
          <a:xfrm>
            <a:off x="1766237" y="1210608"/>
            <a:ext cx="2673416" cy="369332"/>
          </a:xfrm>
          <a:prstGeom prst="rect">
            <a:avLst/>
          </a:prstGeom>
        </p:spPr>
        <p:txBody>
          <a:bodyPr wrap="square">
            <a:spAutoFit/>
          </a:bodyPr>
          <a:lstStyle/>
          <a:p>
            <a:r>
              <a:rPr lang="zh-CN" altLang="en-US" b="1" i="1" dirty="0" smtClean="0"/>
              <a:t>模拟结果</a:t>
            </a:r>
            <a:endParaRPr lang="zh-CN" altLang="zh-CN" b="1" i="1" dirty="0"/>
          </a:p>
        </p:txBody>
      </p:sp>
      <p:sp>
        <p:nvSpPr>
          <p:cNvPr id="7" name="矩形 6"/>
          <p:cNvSpPr/>
          <p:nvPr/>
        </p:nvSpPr>
        <p:spPr>
          <a:xfrm>
            <a:off x="785794" y="3066251"/>
            <a:ext cx="11034363" cy="646331"/>
          </a:xfrm>
          <a:prstGeom prst="rect">
            <a:avLst/>
          </a:prstGeom>
        </p:spPr>
        <p:txBody>
          <a:bodyPr wrap="square">
            <a:spAutoFit/>
          </a:bodyPr>
          <a:lstStyle/>
          <a:p>
            <a:r>
              <a:rPr lang="zh-CN" altLang="zh-CN" dirty="0" smtClean="0"/>
              <a:t>整个</a:t>
            </a:r>
            <a:r>
              <a:rPr lang="zh-CN" altLang="zh-CN" dirty="0"/>
              <a:t>模拟过程可视作三部分</a:t>
            </a:r>
            <a:r>
              <a:rPr lang="zh-CN" altLang="zh-CN" dirty="0" smtClean="0"/>
              <a:t>：压头</a:t>
            </a:r>
            <a:r>
              <a:rPr lang="zh-CN" altLang="zh-CN" dirty="0"/>
              <a:t>接近薄膜</a:t>
            </a:r>
            <a:r>
              <a:rPr lang="zh-CN" altLang="zh-CN" dirty="0" smtClean="0"/>
              <a:t>、压头</a:t>
            </a:r>
            <a:r>
              <a:rPr lang="zh-CN" altLang="zh-CN" dirty="0"/>
              <a:t>压入薄膜、压头升高离开薄膜</a:t>
            </a:r>
            <a:r>
              <a:rPr lang="zh-CN" altLang="zh-CN" dirty="0" smtClean="0"/>
              <a:t>。在</a:t>
            </a:r>
            <a:r>
              <a:rPr lang="zh-CN" altLang="zh-CN" dirty="0"/>
              <a:t>压头压入薄膜阶段，此时压头对薄膜有作用力，并且随着压痕深度的增加，载荷也随之增加，直到达到预定深度</a:t>
            </a:r>
            <a:r>
              <a:rPr lang="zh-CN" altLang="zh-CN" dirty="0" smtClean="0"/>
              <a:t>。</a:t>
            </a:r>
            <a:endParaRPr lang="zh-CN" altLang="zh-CN" dirty="0"/>
          </a:p>
        </p:txBody>
      </p:sp>
    </p:spTree>
    <p:extLst>
      <p:ext uri="{BB962C8B-B14F-4D97-AF65-F5344CB8AC3E}">
        <p14:creationId xmlns:p14="http://schemas.microsoft.com/office/powerpoint/2010/main" val="198589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1091132" cy="707886"/>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3" name="矩形 2"/>
          <p:cNvSpPr/>
          <p:nvPr/>
        </p:nvSpPr>
        <p:spPr>
          <a:xfrm>
            <a:off x="1766237" y="537979"/>
            <a:ext cx="2512995" cy="461665"/>
          </a:xfrm>
          <a:prstGeom prst="rect">
            <a:avLst/>
          </a:prstGeom>
        </p:spPr>
        <p:txBody>
          <a:bodyPr wrap="square">
            <a:spAutoFit/>
          </a:bodyPr>
          <a:lstStyle/>
          <a:p>
            <a:r>
              <a:rPr lang="zh-CN" altLang="en-US" sz="2400" b="1" dirty="0"/>
              <a:t>结果及讨论</a:t>
            </a:r>
            <a:endParaRPr lang="zh-CN" altLang="zh-CN" sz="2400" b="1" dirty="0"/>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5794" y="1096308"/>
            <a:ext cx="1233635" cy="523220"/>
          </a:xfrm>
          <a:prstGeom prst="rect">
            <a:avLst/>
          </a:prstGeom>
        </p:spPr>
        <p:txBody>
          <a:bodyPr wrap="square">
            <a:spAutoFit/>
          </a:bodyPr>
          <a:lstStyle/>
          <a:p>
            <a:r>
              <a:rPr lang="en-US" altLang="zh-CN" sz="2800" b="1" u="sng" dirty="0" smtClean="0">
                <a:solidFill>
                  <a:srgbClr val="1A9895"/>
                </a:solidFill>
              </a:rPr>
              <a:t>3.1</a:t>
            </a:r>
            <a:endParaRPr lang="zh-CN" altLang="en-US" sz="2800" u="sng" dirty="0">
              <a:solidFill>
                <a:srgbClr val="1A9895"/>
              </a:solidFill>
            </a:endParaRPr>
          </a:p>
        </p:txBody>
      </p:sp>
      <p:sp>
        <p:nvSpPr>
          <p:cNvPr id="6" name="矩形 5"/>
          <p:cNvSpPr/>
          <p:nvPr/>
        </p:nvSpPr>
        <p:spPr>
          <a:xfrm>
            <a:off x="1766237" y="1210608"/>
            <a:ext cx="2673416" cy="369332"/>
          </a:xfrm>
          <a:prstGeom prst="rect">
            <a:avLst/>
          </a:prstGeom>
        </p:spPr>
        <p:txBody>
          <a:bodyPr wrap="square">
            <a:spAutoFit/>
          </a:bodyPr>
          <a:lstStyle/>
          <a:p>
            <a:r>
              <a:rPr lang="zh-CN" altLang="en-US" b="1" i="1" dirty="0" smtClean="0"/>
              <a:t>模拟结果</a:t>
            </a:r>
            <a:endParaRPr lang="zh-CN" altLang="zh-CN" b="1" i="1" dirty="0"/>
          </a:p>
        </p:txBody>
      </p:sp>
      <p:pic>
        <p:nvPicPr>
          <p:cNvPr id="8" name="图片 7"/>
          <p:cNvPicPr/>
          <p:nvPr/>
        </p:nvPicPr>
        <p:blipFill>
          <a:blip r:embed="rId5">
            <a:extLst>
              <a:ext uri="{28A0092B-C50C-407E-A947-70E740481C1C}">
                <a14:useLocalDpi xmlns:a14="http://schemas.microsoft.com/office/drawing/2010/main" val="0"/>
              </a:ext>
            </a:extLst>
          </a:blip>
          <a:stretch>
            <a:fillRect/>
          </a:stretch>
        </p:blipFill>
        <p:spPr>
          <a:xfrm>
            <a:off x="408565" y="1733828"/>
            <a:ext cx="6838352" cy="4477492"/>
          </a:xfrm>
          <a:prstGeom prst="rect">
            <a:avLst/>
          </a:prstGeom>
        </p:spPr>
      </p:pic>
      <p:sp>
        <p:nvSpPr>
          <p:cNvPr id="9" name="矩形 8"/>
          <p:cNvSpPr/>
          <p:nvPr/>
        </p:nvSpPr>
        <p:spPr>
          <a:xfrm>
            <a:off x="7501807" y="5010991"/>
            <a:ext cx="4264590" cy="1200329"/>
          </a:xfrm>
          <a:prstGeom prst="rect">
            <a:avLst/>
          </a:prstGeom>
        </p:spPr>
        <p:txBody>
          <a:bodyPr wrap="square">
            <a:spAutoFit/>
          </a:bodyPr>
          <a:lstStyle/>
          <a:p>
            <a:pPr algn="just">
              <a:lnSpc>
                <a:spcPct val="200000"/>
              </a:lnSpc>
              <a:tabLst>
                <a:tab pos="2743200" algn="ctr"/>
                <a:tab pos="5334000" algn="r"/>
              </a:tabLst>
            </a:pP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3.1</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载荷位移曲线图。分别为不含孔洞的碳化硅薄膜，孔洞半径为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10Å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的碳化硅薄膜，孔洞半径为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20Å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的碳化硅薄膜。实线箭头和虚线箭头分别代表加载过程和卸载过程。</a:t>
            </a:r>
          </a:p>
        </p:txBody>
      </p:sp>
      <p:sp>
        <p:nvSpPr>
          <p:cNvPr id="10" name="矩形 9"/>
          <p:cNvSpPr/>
          <p:nvPr/>
        </p:nvSpPr>
        <p:spPr>
          <a:xfrm>
            <a:off x="7616695" y="1790998"/>
            <a:ext cx="4400977" cy="2031325"/>
          </a:xfrm>
          <a:prstGeom prst="rect">
            <a:avLst/>
          </a:prstGeom>
        </p:spPr>
        <p:txBody>
          <a:bodyPr wrap="square">
            <a:spAutoFit/>
          </a:bodyPr>
          <a:lstStyle/>
          <a:p>
            <a:r>
              <a:rPr lang="zh-CN" altLang="zh-CN" dirty="0"/>
              <a:t>压痕模拟可以通过分析载荷</a:t>
            </a:r>
            <a:r>
              <a:rPr lang="en-US" altLang="zh-CN" dirty="0"/>
              <a:t>-</a:t>
            </a:r>
            <a:r>
              <a:rPr lang="zh-CN" altLang="zh-CN" dirty="0"/>
              <a:t>位移曲线来获取信息。图</a:t>
            </a:r>
            <a:r>
              <a:rPr lang="en-US" altLang="zh-CN" dirty="0"/>
              <a:t>x</a:t>
            </a:r>
            <a:r>
              <a:rPr lang="zh-CN" altLang="zh-CN" dirty="0"/>
              <a:t>分别为三种薄膜的载荷</a:t>
            </a:r>
            <a:r>
              <a:rPr lang="en-US" altLang="zh-CN" dirty="0"/>
              <a:t>-</a:t>
            </a:r>
            <a:r>
              <a:rPr lang="zh-CN" altLang="zh-CN" dirty="0"/>
              <a:t>位移</a:t>
            </a:r>
            <a:r>
              <a:rPr lang="en-US" altLang="zh-CN" dirty="0"/>
              <a:t>(P-h)</a:t>
            </a:r>
            <a:r>
              <a:rPr lang="zh-CN" altLang="zh-CN" dirty="0"/>
              <a:t>曲线。实线箭头代表加载过程，虚线箭头则代表卸载过程。载荷</a:t>
            </a:r>
            <a:r>
              <a:rPr lang="en-US" altLang="zh-CN" dirty="0"/>
              <a:t>-</a:t>
            </a:r>
            <a:r>
              <a:rPr lang="zh-CN" altLang="zh-CN" dirty="0"/>
              <a:t>位移曲线的滞后现象的存在（即加载曲线和卸载曲线之间的差异）表明在压痕薄膜中产生了塑性变形</a:t>
            </a:r>
            <a:r>
              <a:rPr lang="zh-CN" altLang="zh-CN" dirty="0" smtClean="0"/>
              <a:t>。</a:t>
            </a:r>
            <a:endParaRPr lang="zh-CN" altLang="zh-CN" dirty="0"/>
          </a:p>
        </p:txBody>
      </p:sp>
    </p:spTree>
    <p:extLst>
      <p:ext uri="{BB962C8B-B14F-4D97-AF65-F5344CB8AC3E}">
        <p14:creationId xmlns:p14="http://schemas.microsoft.com/office/powerpoint/2010/main" val="400639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9895"/>
        </a:solidFill>
        <a:effectLst/>
      </p:bgPr>
    </p:bg>
    <p:spTree>
      <p:nvGrpSpPr>
        <p:cNvPr id="1" name=""/>
        <p:cNvGrpSpPr/>
        <p:nvPr/>
      </p:nvGrpSpPr>
      <p:grpSpPr>
        <a:xfrm>
          <a:off x="0" y="0"/>
          <a:ext cx="0" cy="0"/>
          <a:chOff x="0" y="0"/>
          <a:chExt cx="0" cy="0"/>
        </a:xfrm>
      </p:grpSpPr>
      <p:sp>
        <p:nvSpPr>
          <p:cNvPr id="11" name="矩形 10"/>
          <p:cNvSpPr/>
          <p:nvPr/>
        </p:nvSpPr>
        <p:spPr>
          <a:xfrm>
            <a:off x="2250909" y="2501675"/>
            <a:ext cx="1415772" cy="830997"/>
          </a:xfrm>
          <a:prstGeom prst="rect">
            <a:avLst/>
          </a:prstGeom>
        </p:spPr>
        <p:txBody>
          <a:bodyPr wrap="none">
            <a:spAutoFit/>
          </a:bodyPr>
          <a:lstStyle/>
          <a:p>
            <a:pPr algn="ctr"/>
            <a:r>
              <a:rPr lang="zh-CN" altLang="en-US" sz="4800" b="1" dirty="0" smtClean="0">
                <a:solidFill>
                  <a:schemeClr val="bg1"/>
                </a:solidFill>
                <a:latin typeface="+mj-lt"/>
              </a:rPr>
              <a:t>目录</a:t>
            </a:r>
            <a:endParaRPr lang="en-US" altLang="zh-CN" sz="4800" b="1" dirty="0" smtClean="0">
              <a:solidFill>
                <a:schemeClr val="bg1"/>
              </a:solidFill>
              <a:latin typeface="+mj-lt"/>
            </a:endParaRPr>
          </a:p>
        </p:txBody>
      </p:sp>
      <p:sp>
        <p:nvSpPr>
          <p:cNvPr id="25" name="文本框 24"/>
          <p:cNvSpPr txBox="1"/>
          <p:nvPr/>
        </p:nvSpPr>
        <p:spPr>
          <a:xfrm>
            <a:off x="2222639" y="3563697"/>
            <a:ext cx="1074333" cy="400110"/>
          </a:xfrm>
          <a:prstGeom prst="rect">
            <a:avLst/>
          </a:prstGeom>
          <a:noFill/>
        </p:spPr>
        <p:txBody>
          <a:bodyPr wrap="none" rtlCol="0">
            <a:spAutoFit/>
          </a:bodyPr>
          <a:lstStyle/>
          <a:p>
            <a:r>
              <a:rPr lang="en-US" altLang="zh-CN" sz="2000" dirty="0" smtClean="0">
                <a:solidFill>
                  <a:schemeClr val="bg1"/>
                </a:solidFill>
              </a:rPr>
              <a:t>01 </a:t>
            </a:r>
            <a:r>
              <a:rPr lang="zh-CN" altLang="en-US" sz="2000" dirty="0" smtClean="0">
                <a:solidFill>
                  <a:schemeClr val="bg1"/>
                </a:solidFill>
              </a:rPr>
              <a:t>绪论</a:t>
            </a:r>
            <a:endParaRPr lang="en-US" altLang="zh-CN" sz="2000" dirty="0">
              <a:solidFill>
                <a:schemeClr val="bg1"/>
              </a:solidFill>
            </a:endParaRPr>
          </a:p>
        </p:txBody>
      </p:sp>
      <p:sp>
        <p:nvSpPr>
          <p:cNvPr id="26" name="文本框 25"/>
          <p:cNvSpPr txBox="1"/>
          <p:nvPr/>
        </p:nvSpPr>
        <p:spPr>
          <a:xfrm>
            <a:off x="2222639" y="3936951"/>
            <a:ext cx="2869696" cy="400110"/>
          </a:xfrm>
          <a:prstGeom prst="rect">
            <a:avLst/>
          </a:prstGeom>
          <a:noFill/>
        </p:spPr>
        <p:txBody>
          <a:bodyPr wrap="none" rtlCol="0">
            <a:spAutoFit/>
          </a:bodyPr>
          <a:lstStyle/>
          <a:p>
            <a:r>
              <a:rPr lang="en-US" altLang="zh-CN" sz="2000" dirty="0" smtClean="0">
                <a:solidFill>
                  <a:schemeClr val="bg1"/>
                </a:solidFill>
              </a:rPr>
              <a:t>02 </a:t>
            </a:r>
            <a:r>
              <a:rPr lang="zh-CN" altLang="en-US" sz="2000" dirty="0" smtClean="0">
                <a:solidFill>
                  <a:schemeClr val="bg1"/>
                </a:solidFill>
              </a:rPr>
              <a:t>分子动力学研究方法</a:t>
            </a:r>
            <a:endParaRPr lang="zh-CN" altLang="en-US" sz="2000" dirty="0">
              <a:solidFill>
                <a:schemeClr val="bg1"/>
              </a:solidFill>
            </a:endParaRPr>
          </a:p>
        </p:txBody>
      </p:sp>
      <p:sp>
        <p:nvSpPr>
          <p:cNvPr id="27" name="文本框 26"/>
          <p:cNvSpPr txBox="1"/>
          <p:nvPr/>
        </p:nvSpPr>
        <p:spPr>
          <a:xfrm>
            <a:off x="2219688" y="4308890"/>
            <a:ext cx="1843774" cy="400110"/>
          </a:xfrm>
          <a:prstGeom prst="rect">
            <a:avLst/>
          </a:prstGeom>
          <a:noFill/>
        </p:spPr>
        <p:txBody>
          <a:bodyPr wrap="none" rtlCol="0">
            <a:spAutoFit/>
          </a:bodyPr>
          <a:lstStyle/>
          <a:p>
            <a:r>
              <a:rPr lang="en-US" altLang="zh-CN" sz="2000" dirty="0" smtClean="0">
                <a:solidFill>
                  <a:schemeClr val="bg1"/>
                </a:solidFill>
              </a:rPr>
              <a:t>03 </a:t>
            </a:r>
            <a:r>
              <a:rPr lang="zh-CN" altLang="en-US" sz="2000" dirty="0" smtClean="0">
                <a:solidFill>
                  <a:schemeClr val="bg1"/>
                </a:solidFill>
              </a:rPr>
              <a:t>结果及讨论</a:t>
            </a:r>
            <a:endParaRPr lang="zh-CN" altLang="en-US" sz="2000" dirty="0">
              <a:solidFill>
                <a:schemeClr val="bg1"/>
              </a:solidFill>
            </a:endParaRPr>
          </a:p>
        </p:txBody>
      </p:sp>
      <p:sp>
        <p:nvSpPr>
          <p:cNvPr id="28" name="文本框 27"/>
          <p:cNvSpPr txBox="1"/>
          <p:nvPr/>
        </p:nvSpPr>
        <p:spPr>
          <a:xfrm>
            <a:off x="2210552" y="4680829"/>
            <a:ext cx="1843774" cy="707886"/>
          </a:xfrm>
          <a:prstGeom prst="rect">
            <a:avLst/>
          </a:prstGeom>
          <a:noFill/>
        </p:spPr>
        <p:txBody>
          <a:bodyPr wrap="none" rtlCol="0">
            <a:spAutoFit/>
          </a:bodyPr>
          <a:lstStyle/>
          <a:p>
            <a:r>
              <a:rPr lang="en-US" altLang="zh-CN" sz="2000" dirty="0" smtClean="0">
                <a:solidFill>
                  <a:schemeClr val="bg1"/>
                </a:solidFill>
              </a:rPr>
              <a:t>04 </a:t>
            </a:r>
            <a:r>
              <a:rPr lang="zh-CN" altLang="en-US" sz="2000" dirty="0" smtClean="0">
                <a:solidFill>
                  <a:schemeClr val="bg1"/>
                </a:solidFill>
              </a:rPr>
              <a:t>结论</a:t>
            </a:r>
            <a:r>
              <a:rPr lang="zh-CN" altLang="en-US" sz="2000" dirty="0">
                <a:solidFill>
                  <a:schemeClr val="bg1"/>
                </a:solidFill>
              </a:rPr>
              <a:t>与展望</a:t>
            </a:r>
          </a:p>
          <a:p>
            <a:endParaRPr lang="en-US" altLang="zh-CN" sz="2000" dirty="0">
              <a:solidFill>
                <a:schemeClr val="bg1"/>
              </a:solidFill>
            </a:endParaRPr>
          </a:p>
        </p:txBody>
      </p:sp>
      <p:sp>
        <p:nvSpPr>
          <p:cNvPr id="29" name="文本框 28"/>
          <p:cNvSpPr txBox="1"/>
          <p:nvPr/>
        </p:nvSpPr>
        <p:spPr>
          <a:xfrm>
            <a:off x="2210552" y="5053376"/>
            <a:ext cx="1587294" cy="400110"/>
          </a:xfrm>
          <a:prstGeom prst="rect">
            <a:avLst/>
          </a:prstGeom>
          <a:noFill/>
        </p:spPr>
        <p:txBody>
          <a:bodyPr wrap="none" rtlCol="0">
            <a:spAutoFit/>
          </a:bodyPr>
          <a:lstStyle/>
          <a:p>
            <a:r>
              <a:rPr lang="en-US" altLang="zh-CN" sz="2000" dirty="0" smtClean="0">
                <a:solidFill>
                  <a:schemeClr val="bg1"/>
                </a:solidFill>
              </a:rPr>
              <a:t>05 </a:t>
            </a:r>
            <a:r>
              <a:rPr lang="zh-CN" altLang="en-US" sz="2000" dirty="0" smtClean="0">
                <a:solidFill>
                  <a:schemeClr val="bg1"/>
                </a:solidFill>
              </a:rPr>
              <a:t>参考</a:t>
            </a:r>
            <a:r>
              <a:rPr lang="zh-CN" altLang="en-US" sz="2000" dirty="0">
                <a:solidFill>
                  <a:schemeClr val="bg1"/>
                </a:solidFill>
              </a:rPr>
              <a:t>文献</a:t>
            </a:r>
            <a:endParaRPr lang="zh-CN" altLang="en-US" sz="2000" dirty="0">
              <a:solidFill>
                <a:schemeClr val="bg1"/>
              </a:solidFill>
            </a:endParaRPr>
          </a:p>
        </p:txBody>
      </p:sp>
      <p:cxnSp>
        <p:nvCxnSpPr>
          <p:cNvPr id="47" name="直接连接符 46"/>
          <p:cNvCxnSpPr/>
          <p:nvPr/>
        </p:nvCxnSpPr>
        <p:spPr>
          <a:xfrm>
            <a:off x="2387599" y="3306009"/>
            <a:ext cx="20404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50" name="图片 49">
            <a:hlinkClick r:id="rId2"/>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
        <p:nvSpPr>
          <p:cNvPr id="12" name="文本框 11"/>
          <p:cNvSpPr txBox="1"/>
          <p:nvPr/>
        </p:nvSpPr>
        <p:spPr>
          <a:xfrm>
            <a:off x="2219688" y="5425923"/>
            <a:ext cx="1074333" cy="400110"/>
          </a:xfrm>
          <a:prstGeom prst="rect">
            <a:avLst/>
          </a:prstGeom>
          <a:noFill/>
        </p:spPr>
        <p:txBody>
          <a:bodyPr wrap="none" rtlCol="0">
            <a:spAutoFit/>
          </a:bodyPr>
          <a:lstStyle/>
          <a:p>
            <a:r>
              <a:rPr lang="en-US" altLang="zh-CN" sz="2000" dirty="0" smtClean="0">
                <a:solidFill>
                  <a:schemeClr val="bg1"/>
                </a:solidFill>
              </a:rPr>
              <a:t>06 </a:t>
            </a:r>
            <a:r>
              <a:rPr lang="zh-CN" altLang="en-US" sz="2000" dirty="0" smtClean="0">
                <a:solidFill>
                  <a:schemeClr val="bg1"/>
                </a:solidFill>
              </a:rPr>
              <a:t>致谢</a:t>
            </a:r>
            <a:endParaRPr lang="zh-CN" altLang="en-US" sz="2000" dirty="0">
              <a:solidFill>
                <a:schemeClr val="bg1"/>
              </a:solidFill>
            </a:endParaRPr>
          </a:p>
        </p:txBody>
      </p:sp>
    </p:spTree>
    <p:extLst>
      <p:ext uri="{BB962C8B-B14F-4D97-AF65-F5344CB8AC3E}">
        <p14:creationId xmlns:p14="http://schemas.microsoft.com/office/powerpoint/2010/main" val="3043245078"/>
      </p:ext>
    </p:extLst>
  </p:cSld>
  <p:clrMapOvr>
    <a:masterClrMapping/>
  </p:clrMapOvr>
  <mc:AlternateContent xmlns:mc="http://schemas.openxmlformats.org/markup-compatibility/2006" xmlns:p14="http://schemas.microsoft.com/office/powerpoint/2010/main">
    <mc:Choice Requires="p14">
      <p:transition spd="slow" p14:dur="1600" advTm="26833">
        <p:blinds dir="vert"/>
      </p:transition>
    </mc:Choice>
    <mc:Fallback xmlns="">
      <p:transition spd="slow" advTm="26833">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3.1.1</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en-US" b="1" i="1" dirty="0">
                <a:latin typeface="+mn-ea"/>
              </a:rPr>
              <a:t>弹性形变</a:t>
            </a:r>
            <a:endParaRPr lang="zh-CN" altLang="zh-CN" b="1" i="1" dirty="0">
              <a:latin typeface="+mn-ea"/>
            </a:endParaRPr>
          </a:p>
        </p:txBody>
      </p:sp>
      <p:sp>
        <p:nvSpPr>
          <p:cNvPr id="2" name="矩形 1"/>
          <p:cNvSpPr/>
          <p:nvPr/>
        </p:nvSpPr>
        <p:spPr>
          <a:xfrm>
            <a:off x="6052690" y="2244836"/>
            <a:ext cx="5889509" cy="2308324"/>
          </a:xfrm>
          <a:prstGeom prst="rect">
            <a:avLst/>
          </a:prstGeom>
        </p:spPr>
        <p:txBody>
          <a:bodyPr wrap="square">
            <a:spAutoFit/>
          </a:bodyPr>
          <a:lstStyle/>
          <a:p>
            <a:r>
              <a:rPr lang="zh-CN" altLang="en-US" dirty="0"/>
              <a:t>在产生第一个载荷突然下降时刻（</a:t>
            </a:r>
            <a:r>
              <a:rPr lang="en-US" altLang="zh-CN" dirty="0"/>
              <a:t>A</a:t>
            </a:r>
            <a:r>
              <a:rPr lang="zh-CN" altLang="en-US" dirty="0"/>
              <a:t>点）前，三种碳化硅晶体薄膜的载荷步数曲线非常相似，且载荷曲线均随着应变的增大而平滑的增加，而在此阶段产生的主要是弹性形变</a:t>
            </a:r>
            <a:r>
              <a:rPr lang="zh-CN" altLang="en-US" dirty="0" smtClean="0"/>
              <a:t>。</a:t>
            </a:r>
            <a:endParaRPr lang="en-US" altLang="zh-CN" dirty="0" smtClean="0"/>
          </a:p>
          <a:p>
            <a:endParaRPr lang="en-US" altLang="zh-CN" dirty="0" smtClean="0"/>
          </a:p>
          <a:p>
            <a:r>
              <a:rPr lang="zh-CN" altLang="en-US" dirty="0" smtClean="0"/>
              <a:t>可以</a:t>
            </a:r>
            <a:r>
              <a:rPr lang="zh-CN" altLang="en-US" dirty="0"/>
              <a:t>得出结论：对于弹性形变阶段，孔洞的存在对单晶碳化硅基本没有影响。而在此之后，不同的孔洞则导致了不同的情况。</a:t>
            </a:r>
            <a:endParaRPr lang="zh-CN" altLang="zh-CN" dirty="0"/>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497423200"/>
              </p:ext>
            </p:extLst>
          </p:nvPr>
        </p:nvGraphicFramePr>
        <p:xfrm>
          <a:off x="-60279" y="1233685"/>
          <a:ext cx="6816981" cy="4330627"/>
        </p:xfrm>
        <a:graphic>
          <a:graphicData uri="http://schemas.openxmlformats.org/presentationml/2006/ole">
            <mc:AlternateContent xmlns:mc="http://schemas.openxmlformats.org/markup-compatibility/2006">
              <mc:Choice xmlns:v="urn:schemas-microsoft-com:vml" Requires="v">
                <p:oleObj spid="_x0000_s34823" name="Graph" r:id="rId6" imgW="4754880" imgH="3021178" progId="Origin50.Graph">
                  <p:embed/>
                </p:oleObj>
              </mc:Choice>
              <mc:Fallback>
                <p:oleObj name="Graph" r:id="rId6" imgW="4754880" imgH="3021178" progId="Origin50.Graph">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79" y="1233685"/>
                        <a:ext cx="6816981" cy="4330627"/>
                      </a:xfrm>
                      <a:prstGeom prst="rect">
                        <a:avLst/>
                      </a:prstGeom>
                      <a:noFill/>
                    </p:spPr>
                  </p:pic>
                </p:oleObj>
              </mc:Fallback>
            </mc:AlternateContent>
          </a:graphicData>
        </a:graphic>
      </p:graphicFrame>
      <p:sp>
        <p:nvSpPr>
          <p:cNvPr id="8" name="矩形 7"/>
          <p:cNvSpPr/>
          <p:nvPr/>
        </p:nvSpPr>
        <p:spPr>
          <a:xfrm>
            <a:off x="2713851" y="5333479"/>
            <a:ext cx="4264590" cy="461665"/>
          </a:xfrm>
          <a:prstGeom prst="rect">
            <a:avLst/>
          </a:prstGeom>
        </p:spPr>
        <p:txBody>
          <a:bodyPr wrap="square">
            <a:spAutoFit/>
          </a:bodyPr>
          <a:lstStyle/>
          <a:p>
            <a:pPr algn="just">
              <a:lnSpc>
                <a:spcPct val="200000"/>
              </a:lnSpc>
              <a:tabLst>
                <a:tab pos="2743200" algn="ctr"/>
                <a:tab pos="5334000" algn="r"/>
              </a:tabLst>
            </a:pP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3.1</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载荷位移曲线图</a:t>
            </a:r>
            <a:r>
              <a:rPr lang="zh-CN" altLang="zh-CN" sz="12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7032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3205008" cy="369332"/>
          </a:xfrm>
          <a:prstGeom prst="rect">
            <a:avLst/>
          </a:prstGeom>
        </p:spPr>
        <p:txBody>
          <a:bodyPr wrap="square">
            <a:spAutoFit/>
          </a:bodyPr>
          <a:lstStyle/>
          <a:p>
            <a:r>
              <a:rPr lang="zh-CN" altLang="en-US" b="1" i="1" dirty="0">
                <a:latin typeface="+mn-ea"/>
              </a:rPr>
              <a:t>第一个载荷突然下降事件</a:t>
            </a:r>
            <a:endParaRPr lang="zh-CN" altLang="zh-CN" b="1" i="1" dirty="0">
              <a:latin typeface="+mn-ea"/>
            </a:endParaRPr>
          </a:p>
        </p:txBody>
      </p:sp>
      <p:sp>
        <p:nvSpPr>
          <p:cNvPr id="2" name="矩形 1"/>
          <p:cNvSpPr/>
          <p:nvPr/>
        </p:nvSpPr>
        <p:spPr>
          <a:xfrm>
            <a:off x="8001481" y="2661593"/>
            <a:ext cx="3648312" cy="1200329"/>
          </a:xfrm>
          <a:prstGeom prst="rect">
            <a:avLst/>
          </a:prstGeom>
        </p:spPr>
        <p:txBody>
          <a:bodyPr wrap="square">
            <a:spAutoFit/>
          </a:bodyPr>
          <a:lstStyle/>
          <a:p>
            <a:r>
              <a:rPr lang="zh-CN" altLang="en-US" dirty="0" smtClean="0"/>
              <a:t>载荷突然下降事件</a:t>
            </a:r>
            <a:r>
              <a:rPr lang="en-US" altLang="zh-CN" dirty="0" smtClean="0"/>
              <a:t>(pop-in)</a:t>
            </a:r>
          </a:p>
          <a:p>
            <a:endParaRPr lang="en-US" altLang="zh-CN" dirty="0" smtClean="0"/>
          </a:p>
          <a:p>
            <a:r>
              <a:rPr lang="zh-CN" altLang="zh-CN" dirty="0" smtClean="0"/>
              <a:t>晶体</a:t>
            </a:r>
            <a:r>
              <a:rPr lang="zh-CN" altLang="zh-CN" dirty="0"/>
              <a:t>产生的变形不再是弹性变形，塑性变形开始在晶体模型中生成</a:t>
            </a:r>
            <a:endParaRPr lang="zh-CN" altLang="zh-CN" dirty="0"/>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2713851" y="5585357"/>
            <a:ext cx="4264590" cy="403508"/>
          </a:xfrm>
          <a:prstGeom prst="rect">
            <a:avLst/>
          </a:prstGeom>
        </p:spPr>
        <p:txBody>
          <a:bodyPr wrap="square">
            <a:spAutoFit/>
          </a:bodyPr>
          <a:lstStyle/>
          <a:p>
            <a:pPr algn="just">
              <a:lnSpc>
                <a:spcPct val="200000"/>
              </a:lnSpc>
              <a:tabLst>
                <a:tab pos="2743200" algn="ctr"/>
                <a:tab pos="5334000" algn="r"/>
              </a:tabLst>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3.2</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位移值为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9Å-15Å</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处的模型载荷位移曲线图。</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p:nvPr/>
        </p:nvPicPr>
        <p:blipFill>
          <a:blip r:embed="rId5">
            <a:extLst>
              <a:ext uri="{28A0092B-C50C-407E-A947-70E740481C1C}">
                <a14:useLocalDpi xmlns:a14="http://schemas.microsoft.com/office/drawing/2010/main" val="0"/>
              </a:ext>
            </a:extLst>
          </a:blip>
          <a:stretch>
            <a:fillRect/>
          </a:stretch>
        </p:blipFill>
        <p:spPr>
          <a:xfrm>
            <a:off x="1008845" y="1326993"/>
            <a:ext cx="6365150" cy="4146528"/>
          </a:xfrm>
          <a:prstGeom prst="rect">
            <a:avLst/>
          </a:prstGeom>
        </p:spPr>
      </p:pic>
    </p:spTree>
    <p:extLst>
      <p:ext uri="{BB962C8B-B14F-4D97-AF65-F5344CB8AC3E}">
        <p14:creationId xmlns:p14="http://schemas.microsoft.com/office/powerpoint/2010/main" val="419443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3205008" cy="369332"/>
          </a:xfrm>
          <a:prstGeom prst="rect">
            <a:avLst/>
          </a:prstGeom>
        </p:spPr>
        <p:txBody>
          <a:bodyPr wrap="square">
            <a:spAutoFit/>
          </a:bodyPr>
          <a:lstStyle/>
          <a:p>
            <a:r>
              <a:rPr lang="zh-CN" altLang="en-US" b="1" i="1" dirty="0">
                <a:latin typeface="+mn-ea"/>
              </a:rPr>
              <a:t>第一个载荷突然下降事件</a:t>
            </a:r>
            <a:endParaRPr lang="zh-CN" altLang="zh-CN" b="1" i="1" dirty="0">
              <a:latin typeface="+mn-ea"/>
            </a:endParaRPr>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3459219" y="5531623"/>
            <a:ext cx="5020743" cy="461665"/>
          </a:xfrm>
          <a:prstGeom prst="rect">
            <a:avLst/>
          </a:prstGeom>
        </p:spPr>
        <p:txBody>
          <a:bodyPr wrap="square">
            <a:spAutoFit/>
          </a:bodyPr>
          <a:lstStyle/>
          <a:p>
            <a:pPr algn="just">
              <a:lnSpc>
                <a:spcPct val="200000"/>
              </a:lnSpc>
              <a:tabLst>
                <a:tab pos="2743200" algn="ctr"/>
                <a:tab pos="5334000" algn="r"/>
              </a:tabLst>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3.4 </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三模型在压痕深度为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11.5Å</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时刻。蓝色线段表示全位错的位错线。</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5"/>
          <a:stretch>
            <a:fillRect/>
          </a:stretch>
        </p:blipFill>
        <p:spPr>
          <a:xfrm>
            <a:off x="1967171" y="1123816"/>
            <a:ext cx="8004841" cy="2035913"/>
          </a:xfrm>
          <a:prstGeom prst="rect">
            <a:avLst/>
          </a:prstGeom>
        </p:spPr>
      </p:pic>
      <p:sp>
        <p:nvSpPr>
          <p:cNvPr id="10" name="矩形 9"/>
          <p:cNvSpPr/>
          <p:nvPr/>
        </p:nvSpPr>
        <p:spPr>
          <a:xfrm>
            <a:off x="3837296" y="3070625"/>
            <a:ext cx="4264590" cy="461665"/>
          </a:xfrm>
          <a:prstGeom prst="rect">
            <a:avLst/>
          </a:prstGeom>
        </p:spPr>
        <p:txBody>
          <a:bodyPr wrap="square">
            <a:spAutoFit/>
          </a:bodyPr>
          <a:lstStyle/>
          <a:p>
            <a:pPr algn="just">
              <a:lnSpc>
                <a:spcPct val="200000"/>
              </a:lnSpc>
              <a:tabLst>
                <a:tab pos="2743200" algn="ctr"/>
                <a:tab pos="5334000" algn="r"/>
              </a:tabLst>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3.3-</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三模型在压痕深度为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10.9Å</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时刻的位错分布示意图</a:t>
            </a:r>
            <a:r>
              <a:rPr lang="zh-CN" altLang="en-US" sz="12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p:cNvPicPr/>
          <p:nvPr/>
        </p:nvPicPr>
        <p:blipFill>
          <a:blip r:embed="rId6" cstate="print">
            <a:extLst>
              <a:ext uri="{28A0092B-C50C-407E-A947-70E740481C1C}">
                <a14:useLocalDpi xmlns:a14="http://schemas.microsoft.com/office/drawing/2010/main" val="0"/>
              </a:ext>
            </a:extLst>
          </a:blip>
          <a:stretch>
            <a:fillRect/>
          </a:stretch>
        </p:blipFill>
        <p:spPr>
          <a:xfrm>
            <a:off x="1967172" y="3553544"/>
            <a:ext cx="8004841" cy="2031813"/>
          </a:xfrm>
          <a:prstGeom prst="rect">
            <a:avLst/>
          </a:prstGeom>
        </p:spPr>
      </p:pic>
    </p:spTree>
    <p:extLst>
      <p:ext uri="{BB962C8B-B14F-4D97-AF65-F5344CB8AC3E}">
        <p14:creationId xmlns:p14="http://schemas.microsoft.com/office/powerpoint/2010/main" val="242766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3205008" cy="369332"/>
          </a:xfrm>
          <a:prstGeom prst="rect">
            <a:avLst/>
          </a:prstGeom>
        </p:spPr>
        <p:txBody>
          <a:bodyPr wrap="square">
            <a:spAutoFit/>
          </a:bodyPr>
          <a:lstStyle/>
          <a:p>
            <a:r>
              <a:rPr lang="zh-CN" altLang="en-US" b="1" i="1" dirty="0">
                <a:latin typeface="+mn-ea"/>
              </a:rPr>
              <a:t>第一个载荷突然下降事件</a:t>
            </a:r>
            <a:endParaRPr lang="zh-CN" altLang="zh-CN" b="1" i="1" dirty="0">
              <a:latin typeface="+mn-ea"/>
            </a:endParaRPr>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4661544" y="5514431"/>
            <a:ext cx="5020743" cy="403508"/>
          </a:xfrm>
          <a:prstGeom prst="rect">
            <a:avLst/>
          </a:prstGeom>
        </p:spPr>
        <p:txBody>
          <a:bodyPr wrap="square">
            <a:spAutoFit/>
          </a:bodyPr>
          <a:lstStyle/>
          <a:p>
            <a:pPr algn="just">
              <a:lnSpc>
                <a:spcPct val="200000"/>
              </a:lnSpc>
              <a:tabLst>
                <a:tab pos="2743200" algn="ctr"/>
                <a:tab pos="5334000" algn="r"/>
              </a:tabLst>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三模型在压痕深度为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12.9Å</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时刻。</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p:cNvSpPr/>
          <p:nvPr/>
        </p:nvSpPr>
        <p:spPr>
          <a:xfrm>
            <a:off x="4558513" y="3070625"/>
            <a:ext cx="4264590" cy="403508"/>
          </a:xfrm>
          <a:prstGeom prst="rect">
            <a:avLst/>
          </a:prstGeom>
        </p:spPr>
        <p:txBody>
          <a:bodyPr wrap="square">
            <a:spAutoFit/>
          </a:bodyPr>
          <a:lstStyle/>
          <a:p>
            <a:pPr algn="just">
              <a:lnSpc>
                <a:spcPct val="200000"/>
              </a:lnSpc>
              <a:tabLst>
                <a:tab pos="2743200" algn="ctr"/>
                <a:tab pos="5334000" algn="r"/>
              </a:tabLst>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3.5 </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三模型在压痕深度为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12.7Å</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时刻。</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5"/>
          <a:stretch>
            <a:fillRect/>
          </a:stretch>
        </p:blipFill>
        <p:spPr>
          <a:xfrm>
            <a:off x="2017024" y="1122379"/>
            <a:ext cx="7954989" cy="2023234"/>
          </a:xfrm>
          <a:prstGeom prst="rect">
            <a:avLst/>
          </a:prstGeom>
        </p:spPr>
      </p:pic>
      <p:pic>
        <p:nvPicPr>
          <p:cNvPr id="11" name="图片 10"/>
          <p:cNvPicPr/>
          <p:nvPr/>
        </p:nvPicPr>
        <p:blipFill>
          <a:blip r:embed="rId6" cstate="print">
            <a:extLst>
              <a:ext uri="{28A0092B-C50C-407E-A947-70E740481C1C}">
                <a14:useLocalDpi xmlns:a14="http://schemas.microsoft.com/office/drawing/2010/main" val="0"/>
              </a:ext>
            </a:extLst>
          </a:blip>
          <a:stretch>
            <a:fillRect/>
          </a:stretch>
        </p:blipFill>
        <p:spPr>
          <a:xfrm>
            <a:off x="1992095" y="3512464"/>
            <a:ext cx="7954989" cy="2019159"/>
          </a:xfrm>
          <a:prstGeom prst="rect">
            <a:avLst/>
          </a:prstGeom>
        </p:spPr>
      </p:pic>
    </p:spTree>
    <p:extLst>
      <p:ext uri="{BB962C8B-B14F-4D97-AF65-F5344CB8AC3E}">
        <p14:creationId xmlns:p14="http://schemas.microsoft.com/office/powerpoint/2010/main" val="311718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3205008" cy="369332"/>
          </a:xfrm>
          <a:prstGeom prst="rect">
            <a:avLst/>
          </a:prstGeom>
        </p:spPr>
        <p:txBody>
          <a:bodyPr wrap="square">
            <a:spAutoFit/>
          </a:bodyPr>
          <a:lstStyle/>
          <a:p>
            <a:r>
              <a:rPr lang="zh-CN" altLang="en-US" b="1" i="1" dirty="0">
                <a:latin typeface="+mn-ea"/>
              </a:rPr>
              <a:t>第一个载荷突然下降事件</a:t>
            </a:r>
            <a:endParaRPr lang="zh-CN" altLang="zh-CN" b="1" i="1" dirty="0">
              <a:latin typeface="+mn-ea"/>
            </a:endParaRPr>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2941929" y="5630400"/>
            <a:ext cx="6066557" cy="772840"/>
          </a:xfrm>
          <a:prstGeom prst="rect">
            <a:avLst/>
          </a:prstGeom>
        </p:spPr>
        <p:txBody>
          <a:bodyPr wrap="square">
            <a:spAutoFit/>
          </a:bodyPr>
          <a:lstStyle/>
          <a:p>
            <a:pPr algn="ctr">
              <a:lnSpc>
                <a:spcPct val="200000"/>
              </a:lnSpc>
              <a:tabLst>
                <a:tab pos="2743200" algn="ctr"/>
                <a:tab pos="5334000" algn="r"/>
              </a:tabLst>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3.8 </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孔洞半径为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10Å</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的碳化硅薄膜在压痕深度为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12.7</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13.1</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13.5Å</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时刻结构分布图。深蓝原子为闪锌矿结构，浅蓝色原子为原子发生位移以及球形孔洞的原子分布。</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p:cNvSpPr/>
          <p:nvPr/>
        </p:nvSpPr>
        <p:spPr>
          <a:xfrm>
            <a:off x="2941930" y="3031102"/>
            <a:ext cx="6066557" cy="461665"/>
          </a:xfrm>
          <a:prstGeom prst="rect">
            <a:avLst/>
          </a:prstGeom>
        </p:spPr>
        <p:txBody>
          <a:bodyPr wrap="square">
            <a:spAutoFit/>
          </a:bodyPr>
          <a:lstStyle/>
          <a:p>
            <a:pPr algn="just">
              <a:lnSpc>
                <a:spcPct val="200000"/>
              </a:lnSpc>
              <a:tabLst>
                <a:tab pos="2743200" algn="ctr"/>
                <a:tab pos="5334000" algn="r"/>
              </a:tabLst>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孔洞半径为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20Å</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的碳化硅薄膜在压痕深度为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12.7</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13.1</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13.5Å</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时刻结构分布图。</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p:cNvPicPr/>
          <p:nvPr/>
        </p:nvPicPr>
        <p:blipFill>
          <a:blip r:embed="rId5" cstate="print">
            <a:extLst>
              <a:ext uri="{28A0092B-C50C-407E-A947-70E740481C1C}">
                <a14:useLocalDpi xmlns:a14="http://schemas.microsoft.com/office/drawing/2010/main" val="0"/>
              </a:ext>
            </a:extLst>
          </a:blip>
          <a:stretch>
            <a:fillRect/>
          </a:stretch>
        </p:blipFill>
        <p:spPr>
          <a:xfrm>
            <a:off x="2017024" y="1061267"/>
            <a:ext cx="7916371" cy="2009357"/>
          </a:xfrm>
          <a:prstGeom prst="rect">
            <a:avLst/>
          </a:prstGeom>
        </p:spPr>
      </p:pic>
      <p:pic>
        <p:nvPicPr>
          <p:cNvPr id="7" name="图片 6"/>
          <p:cNvPicPr>
            <a:picLocks noChangeAspect="1"/>
          </p:cNvPicPr>
          <p:nvPr/>
        </p:nvPicPr>
        <p:blipFill>
          <a:blip r:embed="rId6"/>
          <a:stretch>
            <a:fillRect/>
          </a:stretch>
        </p:blipFill>
        <p:spPr>
          <a:xfrm>
            <a:off x="2024795" y="3621908"/>
            <a:ext cx="7908600" cy="2011435"/>
          </a:xfrm>
          <a:prstGeom prst="rect">
            <a:avLst/>
          </a:prstGeom>
        </p:spPr>
      </p:pic>
    </p:spTree>
    <p:extLst>
      <p:ext uri="{BB962C8B-B14F-4D97-AF65-F5344CB8AC3E}">
        <p14:creationId xmlns:p14="http://schemas.microsoft.com/office/powerpoint/2010/main" val="393500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3205008" cy="369332"/>
          </a:xfrm>
          <a:prstGeom prst="rect">
            <a:avLst/>
          </a:prstGeom>
        </p:spPr>
        <p:txBody>
          <a:bodyPr wrap="square">
            <a:spAutoFit/>
          </a:bodyPr>
          <a:lstStyle/>
          <a:p>
            <a:r>
              <a:rPr lang="zh-CN" altLang="en-US" b="1" i="1" dirty="0">
                <a:latin typeface="+mn-ea"/>
              </a:rPr>
              <a:t>第一个载荷突然下降事件</a:t>
            </a:r>
            <a:endParaRPr lang="zh-CN" altLang="zh-CN" b="1" i="1" dirty="0">
              <a:latin typeface="+mn-ea"/>
            </a:endParaRPr>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文本框 6"/>
          <p:cNvSpPr txBox="1"/>
          <p:nvPr/>
        </p:nvSpPr>
        <p:spPr>
          <a:xfrm>
            <a:off x="1766237" y="2500473"/>
            <a:ext cx="8509229" cy="1846659"/>
          </a:xfrm>
          <a:prstGeom prst="rect">
            <a:avLst/>
          </a:prstGeom>
          <a:noFill/>
        </p:spPr>
        <p:txBody>
          <a:bodyPr wrap="square" rtlCol="0">
            <a:spAutoFit/>
          </a:bodyPr>
          <a:lstStyle/>
          <a:p>
            <a:r>
              <a:rPr lang="zh-CN" altLang="en-US" sz="2400" dirty="0"/>
              <a:t>此</a:t>
            </a:r>
            <a:r>
              <a:rPr lang="zh-CN" altLang="zh-CN" sz="2400" dirty="0" smtClean="0"/>
              <a:t>阶段</a:t>
            </a:r>
            <a:r>
              <a:rPr lang="zh-CN" altLang="zh-CN" sz="2400" dirty="0"/>
              <a:t>可以得出的结论：塑性变形初期时刻，位错的产生会对孔洞力学性质产生影响，抵抗变形的能力下降。而孔洞的存在与否对位错的生成存在影响，孔洞越大，位错产生时间越晚</a:t>
            </a:r>
            <a:r>
              <a:rPr lang="zh-CN" altLang="zh-CN" sz="2400" dirty="0" smtClean="0"/>
              <a:t>，</a:t>
            </a:r>
            <a:r>
              <a:rPr lang="zh-CN" altLang="en-US" sz="2400" dirty="0" smtClean="0"/>
              <a:t>载荷值</a:t>
            </a:r>
            <a:r>
              <a:rPr lang="zh-CN" altLang="zh-CN" sz="2400" dirty="0" smtClean="0"/>
              <a:t>下降</a:t>
            </a:r>
            <a:r>
              <a:rPr lang="zh-CN" altLang="zh-CN" sz="2400" dirty="0"/>
              <a:t>程度也变大。</a:t>
            </a:r>
          </a:p>
          <a:p>
            <a:endParaRPr lang="zh-CN" altLang="en-US" dirty="0"/>
          </a:p>
        </p:txBody>
      </p:sp>
    </p:spTree>
    <p:extLst>
      <p:ext uri="{BB962C8B-B14F-4D97-AF65-F5344CB8AC3E}">
        <p14:creationId xmlns:p14="http://schemas.microsoft.com/office/powerpoint/2010/main" val="41065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77778"/>
            <a:ext cx="3205008" cy="369332"/>
          </a:xfrm>
          <a:prstGeom prst="rect">
            <a:avLst/>
          </a:prstGeom>
        </p:spPr>
        <p:txBody>
          <a:bodyPr wrap="square">
            <a:spAutoFit/>
          </a:bodyPr>
          <a:lstStyle/>
          <a:p>
            <a:r>
              <a:rPr lang="zh-CN" altLang="en-US" b="1" i="1" dirty="0">
                <a:latin typeface="+mn-ea"/>
              </a:rPr>
              <a:t>第一个载荷突然下降事件</a:t>
            </a:r>
            <a:endParaRPr lang="zh-CN" altLang="zh-CN" b="1" i="1" dirty="0">
              <a:latin typeface="+mn-ea"/>
            </a:endParaRPr>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文本框 6"/>
          <p:cNvSpPr txBox="1"/>
          <p:nvPr/>
        </p:nvSpPr>
        <p:spPr>
          <a:xfrm>
            <a:off x="1148866" y="5233681"/>
            <a:ext cx="6128972" cy="1107996"/>
          </a:xfrm>
          <a:prstGeom prst="rect">
            <a:avLst/>
          </a:prstGeom>
          <a:noFill/>
        </p:spPr>
        <p:txBody>
          <a:bodyPr wrap="square" rtlCol="0">
            <a:spAutoFit/>
          </a:bodyPr>
          <a:lstStyle/>
          <a:p>
            <a:pPr algn="ctr">
              <a:lnSpc>
                <a:spcPct val="200000"/>
              </a:lnSpc>
              <a:tabLst>
                <a:tab pos="2743200" algn="ctr"/>
                <a:tab pos="5334000" algn="r"/>
              </a:tabLst>
            </a:pP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3.9</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分别为压痕为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11.02Å,11.1Å,11.18Å,11.26Å,11.34Å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11.42Å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下不含孔洞的</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3C-SiC</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薄膜的</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z</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方向应力分布图像，图中原子均为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z</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方向应力数值大于</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2.8GPa</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dirty="0"/>
          </a:p>
        </p:txBody>
      </p:sp>
      <p:pic>
        <p:nvPicPr>
          <p:cNvPr id="8" name="图片 7"/>
          <p:cNvPicPr/>
          <p:nvPr/>
        </p:nvPicPr>
        <p:blipFill>
          <a:blip r:embed="rId5" cstate="print">
            <a:extLst>
              <a:ext uri="{28A0092B-C50C-407E-A947-70E740481C1C}">
                <a14:useLocalDpi xmlns:a14="http://schemas.microsoft.com/office/drawing/2010/main" val="0"/>
              </a:ext>
            </a:extLst>
          </a:blip>
          <a:stretch>
            <a:fillRect/>
          </a:stretch>
        </p:blipFill>
        <p:spPr>
          <a:xfrm>
            <a:off x="613226" y="1507543"/>
            <a:ext cx="7200251" cy="3651711"/>
          </a:xfrm>
          <a:prstGeom prst="rect">
            <a:avLst/>
          </a:prstGeom>
        </p:spPr>
      </p:pic>
      <p:sp>
        <p:nvSpPr>
          <p:cNvPr id="2" name="矩形 1"/>
          <p:cNvSpPr/>
          <p:nvPr/>
        </p:nvSpPr>
        <p:spPr>
          <a:xfrm>
            <a:off x="8590207" y="2530300"/>
            <a:ext cx="3296993" cy="1938992"/>
          </a:xfrm>
          <a:prstGeom prst="rect">
            <a:avLst/>
          </a:prstGeom>
        </p:spPr>
        <p:txBody>
          <a:bodyPr wrap="square">
            <a:spAutoFit/>
          </a:bodyPr>
          <a:lstStyle/>
          <a:p>
            <a:r>
              <a:rPr lang="zh-CN" altLang="zh-CN" sz="2400" dirty="0"/>
              <a:t>只有靠近压头接触面区域的部分区域的原子产生了应力集中的现象，这些应力集中的原子即被认定为位错源。</a:t>
            </a:r>
            <a:endParaRPr lang="zh-CN" altLang="en-US" sz="2400" dirty="0"/>
          </a:p>
        </p:txBody>
      </p:sp>
    </p:spTree>
    <p:extLst>
      <p:ext uri="{BB962C8B-B14F-4D97-AF65-F5344CB8AC3E}">
        <p14:creationId xmlns:p14="http://schemas.microsoft.com/office/powerpoint/2010/main" val="212205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6" y="538047"/>
            <a:ext cx="5935329" cy="369332"/>
          </a:xfrm>
          <a:prstGeom prst="rect">
            <a:avLst/>
          </a:prstGeom>
        </p:spPr>
        <p:txBody>
          <a:bodyPr wrap="square">
            <a:spAutoFit/>
          </a:bodyPr>
          <a:lstStyle/>
          <a:p>
            <a:r>
              <a:rPr lang="zh-CN" altLang="en-US" b="1" i="1" dirty="0"/>
              <a:t>孔洞半径为</a:t>
            </a:r>
            <a:r>
              <a:rPr lang="en-US" altLang="zh-CN" b="1" i="1" dirty="0"/>
              <a:t>10Å</a:t>
            </a:r>
            <a:r>
              <a:rPr lang="zh-CN" altLang="en-US" b="1" i="1" dirty="0"/>
              <a:t>的碳化硅薄膜载荷位移曲线产生变化</a:t>
            </a:r>
            <a:endParaRPr lang="zh-CN" altLang="zh-CN" b="1" i="1" dirty="0"/>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p:cNvPicPr/>
          <p:nvPr/>
        </p:nvPicPr>
        <p:blipFill>
          <a:blip r:embed="rId5">
            <a:extLst>
              <a:ext uri="{28A0092B-C50C-407E-A947-70E740481C1C}">
                <a14:useLocalDpi xmlns:a14="http://schemas.microsoft.com/office/drawing/2010/main" val="0"/>
              </a:ext>
            </a:extLst>
          </a:blip>
          <a:stretch>
            <a:fillRect/>
          </a:stretch>
        </p:blipFill>
        <p:spPr>
          <a:xfrm>
            <a:off x="2494942" y="1317652"/>
            <a:ext cx="6838352" cy="4477492"/>
          </a:xfrm>
          <a:prstGeom prst="rect">
            <a:avLst/>
          </a:prstGeom>
        </p:spPr>
      </p:pic>
      <p:sp>
        <p:nvSpPr>
          <p:cNvPr id="9" name="矩形 8"/>
          <p:cNvSpPr/>
          <p:nvPr/>
        </p:nvSpPr>
        <p:spPr>
          <a:xfrm>
            <a:off x="5354020" y="5795144"/>
            <a:ext cx="4264590" cy="461665"/>
          </a:xfrm>
          <a:prstGeom prst="rect">
            <a:avLst/>
          </a:prstGeom>
        </p:spPr>
        <p:txBody>
          <a:bodyPr wrap="square">
            <a:spAutoFit/>
          </a:bodyPr>
          <a:lstStyle/>
          <a:p>
            <a:pPr algn="just">
              <a:lnSpc>
                <a:spcPct val="200000"/>
              </a:lnSpc>
              <a:tabLst>
                <a:tab pos="2743200" algn="ctr"/>
                <a:tab pos="5334000" algn="r"/>
              </a:tabLst>
            </a:pP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3.1</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载荷位移曲线图</a:t>
            </a:r>
            <a:r>
              <a:rPr lang="zh-CN" altLang="zh-CN" sz="12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1306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6" y="538047"/>
            <a:ext cx="5935329" cy="369332"/>
          </a:xfrm>
          <a:prstGeom prst="rect">
            <a:avLst/>
          </a:prstGeom>
        </p:spPr>
        <p:txBody>
          <a:bodyPr wrap="square">
            <a:spAutoFit/>
          </a:bodyPr>
          <a:lstStyle/>
          <a:p>
            <a:r>
              <a:rPr lang="zh-CN" altLang="en-US" b="1" i="1" dirty="0"/>
              <a:t>孔洞半径为</a:t>
            </a:r>
            <a:r>
              <a:rPr lang="en-US" altLang="zh-CN" b="1" i="1" dirty="0"/>
              <a:t>10Å</a:t>
            </a:r>
            <a:r>
              <a:rPr lang="zh-CN" altLang="en-US" b="1" i="1" dirty="0"/>
              <a:t>的碳化硅薄膜载荷位移曲线产生变化</a:t>
            </a:r>
            <a:endParaRPr lang="zh-CN" altLang="zh-CN" b="1" i="1" dirty="0"/>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1" name="图片 10"/>
          <p:cNvPicPr/>
          <p:nvPr/>
        </p:nvPicPr>
        <p:blipFill>
          <a:blip r:embed="rId5" cstate="print">
            <a:extLst>
              <a:ext uri="{28A0092B-C50C-407E-A947-70E740481C1C}">
                <a14:useLocalDpi xmlns:a14="http://schemas.microsoft.com/office/drawing/2010/main" val="0"/>
              </a:ext>
            </a:extLst>
          </a:blip>
          <a:stretch>
            <a:fillRect/>
          </a:stretch>
        </p:blipFill>
        <p:spPr>
          <a:xfrm>
            <a:off x="1561543" y="2189410"/>
            <a:ext cx="9234600" cy="2343954"/>
          </a:xfrm>
          <a:prstGeom prst="rect">
            <a:avLst/>
          </a:prstGeom>
        </p:spPr>
      </p:pic>
      <p:sp>
        <p:nvSpPr>
          <p:cNvPr id="2" name="矩形 1"/>
          <p:cNvSpPr/>
          <p:nvPr/>
        </p:nvSpPr>
        <p:spPr>
          <a:xfrm>
            <a:off x="3130843" y="4859322"/>
            <a:ext cx="6096000" cy="646331"/>
          </a:xfrm>
          <a:prstGeom prst="rect">
            <a:avLst/>
          </a:prstGeom>
        </p:spPr>
        <p:txBody>
          <a:bodyPr>
            <a:spAutoFit/>
          </a:bodyPr>
          <a:lstStyle/>
          <a:p>
            <a:pPr algn="ctr">
              <a:spcAft>
                <a:spcPts val="0"/>
              </a:spcAft>
              <a:tabLst>
                <a:tab pos="2743200" algn="ctr"/>
                <a:tab pos="5334000" algn="r"/>
              </a:tabLst>
            </a:pP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3.9 </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孔洞半径为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10Å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的碳化硅薄膜在压痕深度为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22.3</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23.9</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27.1Å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时刻结构分布图。深蓝原子为闪锌矿结构，浅蓝色原子为原子发生位移以及球形孔洞的原子分布。红色球体是压头尚未压入时刻孔洞位置。</a:t>
            </a:r>
          </a:p>
        </p:txBody>
      </p:sp>
    </p:spTree>
    <p:extLst>
      <p:ext uri="{BB962C8B-B14F-4D97-AF65-F5344CB8AC3E}">
        <p14:creationId xmlns:p14="http://schemas.microsoft.com/office/powerpoint/2010/main" val="257843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6" y="538047"/>
            <a:ext cx="5935329" cy="369332"/>
          </a:xfrm>
          <a:prstGeom prst="rect">
            <a:avLst/>
          </a:prstGeom>
        </p:spPr>
        <p:txBody>
          <a:bodyPr wrap="square">
            <a:spAutoFit/>
          </a:bodyPr>
          <a:lstStyle/>
          <a:p>
            <a:r>
              <a:rPr lang="zh-CN" altLang="en-US" b="1" i="1" dirty="0"/>
              <a:t>孔洞半径为</a:t>
            </a:r>
            <a:r>
              <a:rPr lang="en-US" altLang="zh-CN" b="1" i="1" dirty="0"/>
              <a:t>10Å</a:t>
            </a:r>
            <a:r>
              <a:rPr lang="zh-CN" altLang="en-US" b="1" i="1" dirty="0"/>
              <a:t>的碳化硅薄膜载荷位移曲线产生变化</a:t>
            </a:r>
            <a:endParaRPr lang="zh-CN" altLang="zh-CN" b="1" i="1" dirty="0"/>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1" name="图片 10"/>
          <p:cNvPicPr/>
          <p:nvPr/>
        </p:nvPicPr>
        <p:blipFill>
          <a:blip r:embed="rId5" cstate="print">
            <a:extLst>
              <a:ext uri="{28A0092B-C50C-407E-A947-70E740481C1C}">
                <a14:useLocalDpi xmlns:a14="http://schemas.microsoft.com/office/drawing/2010/main" val="0"/>
              </a:ext>
            </a:extLst>
          </a:blip>
          <a:stretch>
            <a:fillRect/>
          </a:stretch>
        </p:blipFill>
        <p:spPr>
          <a:xfrm>
            <a:off x="1782571" y="1335556"/>
            <a:ext cx="9234600" cy="2343954"/>
          </a:xfrm>
          <a:prstGeom prst="rect">
            <a:avLst/>
          </a:prstGeom>
        </p:spPr>
      </p:pic>
      <p:sp>
        <p:nvSpPr>
          <p:cNvPr id="2" name="矩形 1"/>
          <p:cNvSpPr/>
          <p:nvPr/>
        </p:nvSpPr>
        <p:spPr>
          <a:xfrm>
            <a:off x="2017024" y="4185612"/>
            <a:ext cx="8635554" cy="2308324"/>
          </a:xfrm>
          <a:prstGeom prst="rect">
            <a:avLst/>
          </a:prstGeom>
        </p:spPr>
        <p:txBody>
          <a:bodyPr wrap="square">
            <a:spAutoFit/>
          </a:bodyPr>
          <a:lstStyle/>
          <a:p>
            <a:r>
              <a:rPr lang="zh-CN" altLang="zh-CN" dirty="0"/>
              <a:t>在</a:t>
            </a:r>
            <a:r>
              <a:rPr lang="en-US" altLang="zh-CN" dirty="0"/>
              <a:t>22.3Å</a:t>
            </a:r>
            <a:r>
              <a:rPr lang="zh-CN" altLang="zh-CN" dirty="0"/>
              <a:t>时刻孔洞半径为</a:t>
            </a:r>
            <a:r>
              <a:rPr lang="en-US" altLang="zh-CN" dirty="0"/>
              <a:t>10Å</a:t>
            </a:r>
            <a:r>
              <a:rPr lang="zh-CN" altLang="zh-CN" dirty="0"/>
              <a:t>的碳化硅薄膜的载荷位移曲线仍然与不含孔洞的碳化硅薄膜相似，可以从图</a:t>
            </a:r>
            <a:r>
              <a:rPr lang="en-US" altLang="zh-CN" dirty="0"/>
              <a:t>3.9</a:t>
            </a:r>
            <a:r>
              <a:rPr lang="zh-CN" altLang="zh-CN" dirty="0"/>
              <a:t>中看出，此时虽然孔洞承担了一部分形变，但由于截面较小的原因，并不起很大的作用。</a:t>
            </a:r>
          </a:p>
          <a:p>
            <a:r>
              <a:rPr lang="zh-CN" altLang="zh-CN" dirty="0"/>
              <a:t>在</a:t>
            </a:r>
            <a:r>
              <a:rPr lang="en-US" altLang="zh-CN" dirty="0"/>
              <a:t>23.9Å</a:t>
            </a:r>
            <a:r>
              <a:rPr lang="zh-CN" altLang="zh-CN" dirty="0"/>
              <a:t>时刻，则可以看到当截面足够大时，孔洞的存在开始影响周围的原子，导致载荷的上升速率放缓。</a:t>
            </a:r>
          </a:p>
          <a:p>
            <a:r>
              <a:rPr lang="zh-CN" altLang="zh-CN" dirty="0"/>
              <a:t>在</a:t>
            </a:r>
            <a:r>
              <a:rPr lang="en-US" altLang="zh-CN" dirty="0"/>
              <a:t>27.1Å</a:t>
            </a:r>
            <a:r>
              <a:rPr lang="zh-CN" altLang="zh-CN" dirty="0"/>
              <a:t>时刻后，上下两部分原子开始接触。此时孔洞半径为</a:t>
            </a:r>
            <a:r>
              <a:rPr lang="en-US" altLang="zh-CN" dirty="0"/>
              <a:t>10Å</a:t>
            </a:r>
            <a:r>
              <a:rPr lang="zh-CN" altLang="zh-CN" dirty="0"/>
              <a:t>的碳化硅薄膜的结构可近似认为是不含孔洞的碳化硅薄膜。之后，载荷随压痕增加的速度达到了先前的位置。</a:t>
            </a:r>
          </a:p>
        </p:txBody>
      </p:sp>
      <p:sp>
        <p:nvSpPr>
          <p:cNvPr id="8" name="矩形 7"/>
          <p:cNvSpPr/>
          <p:nvPr/>
        </p:nvSpPr>
        <p:spPr>
          <a:xfrm>
            <a:off x="3351871" y="3744851"/>
            <a:ext cx="6096000" cy="276999"/>
          </a:xfrm>
          <a:prstGeom prst="rect">
            <a:avLst/>
          </a:prstGeom>
        </p:spPr>
        <p:txBody>
          <a:bodyPr>
            <a:spAutoFit/>
          </a:bodyPr>
          <a:lstStyle/>
          <a:p>
            <a:pPr algn="ctr">
              <a:spcAft>
                <a:spcPts val="0"/>
              </a:spcAft>
              <a:tabLst>
                <a:tab pos="2743200" algn="ctr"/>
                <a:tab pos="5334000" algn="r"/>
              </a:tabLst>
            </a:pP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3.9 </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孔洞半径为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10Å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的碳化硅薄膜在压痕深度为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22.3</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23.9</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27.1Å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时刻结构分布图</a:t>
            </a:r>
            <a:r>
              <a:rPr lang="zh-CN" altLang="zh-CN" sz="12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3121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127" y="2557690"/>
            <a:ext cx="5826291" cy="1600438"/>
          </a:xfrm>
          <a:prstGeom prst="rect">
            <a:avLst/>
          </a:prstGeom>
          <a:noFill/>
        </p:spPr>
        <p:txBody>
          <a:bodyPr wrap="square" rtlCol="0">
            <a:spAutoFit/>
          </a:bodyPr>
          <a:lstStyle/>
          <a:p>
            <a:r>
              <a:rPr lang="en-US" altLang="zh-CN" sz="5400" b="1" dirty="0" smtClean="0">
                <a:solidFill>
                  <a:schemeClr val="bg1"/>
                </a:solidFill>
              </a:rPr>
              <a:t>Part One</a:t>
            </a:r>
          </a:p>
          <a:p>
            <a:r>
              <a:rPr lang="zh-CN" altLang="en-US" sz="4400" b="1" dirty="0" smtClean="0">
                <a:solidFill>
                  <a:schemeClr val="bg1"/>
                </a:solidFill>
              </a:rPr>
              <a:t>绪论</a:t>
            </a:r>
            <a:endParaRPr lang="zh-CN" altLang="en-US" sz="4400" b="1"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5">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extLst>
      <p:ext uri="{BB962C8B-B14F-4D97-AF65-F5344CB8AC3E}">
        <p14:creationId xmlns:p14="http://schemas.microsoft.com/office/powerpoint/2010/main" val="4249265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31">
        <p15:prstTrans prst="peelOff"/>
      </p:transition>
    </mc:Choice>
    <mc:Fallback xmlns="">
      <p:transition spd="slow" advTm="1131">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6" y="538047"/>
            <a:ext cx="5935329" cy="369332"/>
          </a:xfrm>
          <a:prstGeom prst="rect">
            <a:avLst/>
          </a:prstGeom>
        </p:spPr>
        <p:txBody>
          <a:bodyPr wrap="square">
            <a:spAutoFit/>
          </a:bodyPr>
          <a:lstStyle/>
          <a:p>
            <a:r>
              <a:rPr lang="zh-CN" altLang="en-US" b="1" i="1" dirty="0"/>
              <a:t>孔洞半径为</a:t>
            </a:r>
            <a:r>
              <a:rPr lang="en-US" altLang="zh-CN" b="1" i="1" dirty="0"/>
              <a:t>10Å</a:t>
            </a:r>
            <a:r>
              <a:rPr lang="zh-CN" altLang="en-US" b="1" i="1" dirty="0"/>
              <a:t>的碳化硅薄膜载荷位移曲线产生变化</a:t>
            </a:r>
            <a:endParaRPr lang="zh-CN" altLang="zh-CN" b="1" i="1" dirty="0"/>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1" name="图片 10"/>
          <p:cNvPicPr/>
          <p:nvPr/>
        </p:nvPicPr>
        <p:blipFill>
          <a:blip r:embed="rId5" cstate="print">
            <a:extLst>
              <a:ext uri="{28A0092B-C50C-407E-A947-70E740481C1C}">
                <a14:useLocalDpi xmlns:a14="http://schemas.microsoft.com/office/drawing/2010/main" val="0"/>
              </a:ext>
            </a:extLst>
          </a:blip>
          <a:stretch>
            <a:fillRect/>
          </a:stretch>
        </p:blipFill>
        <p:spPr>
          <a:xfrm>
            <a:off x="1782571" y="1335556"/>
            <a:ext cx="9234600" cy="2343954"/>
          </a:xfrm>
          <a:prstGeom prst="rect">
            <a:avLst/>
          </a:prstGeom>
        </p:spPr>
      </p:pic>
      <p:sp>
        <p:nvSpPr>
          <p:cNvPr id="2" name="矩形 1"/>
          <p:cNvSpPr/>
          <p:nvPr/>
        </p:nvSpPr>
        <p:spPr>
          <a:xfrm>
            <a:off x="2017024" y="4507584"/>
            <a:ext cx="8635554" cy="923330"/>
          </a:xfrm>
          <a:prstGeom prst="rect">
            <a:avLst/>
          </a:prstGeom>
        </p:spPr>
        <p:txBody>
          <a:bodyPr wrap="square">
            <a:spAutoFit/>
          </a:bodyPr>
          <a:lstStyle/>
          <a:p>
            <a:r>
              <a:rPr lang="zh-CN" altLang="zh-CN" dirty="0"/>
              <a:t>孔洞的大小会对薄膜力学性质产生影响，而且，尺寸较小的孔洞开始产生影响所需要的形变程度较高，且影响较弱；对于较小孔洞的薄膜，经过一段时间的压缩过后，上下部分原子接触，之后可被视作不存在孔洞的薄膜。</a:t>
            </a:r>
          </a:p>
        </p:txBody>
      </p:sp>
      <p:sp>
        <p:nvSpPr>
          <p:cNvPr id="8" name="矩形 7"/>
          <p:cNvSpPr/>
          <p:nvPr/>
        </p:nvSpPr>
        <p:spPr>
          <a:xfrm>
            <a:off x="3351871" y="3744851"/>
            <a:ext cx="6096000" cy="276999"/>
          </a:xfrm>
          <a:prstGeom prst="rect">
            <a:avLst/>
          </a:prstGeom>
        </p:spPr>
        <p:txBody>
          <a:bodyPr>
            <a:spAutoFit/>
          </a:bodyPr>
          <a:lstStyle/>
          <a:p>
            <a:pPr algn="ctr">
              <a:spcAft>
                <a:spcPts val="0"/>
              </a:spcAft>
              <a:tabLst>
                <a:tab pos="2743200" algn="ctr"/>
                <a:tab pos="5334000" algn="r"/>
              </a:tabLst>
            </a:pP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3.9 </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孔洞半径为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10Å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的碳化硅薄膜在压痕深度为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22.3</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23.9</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27.1Å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时刻结构分布图</a:t>
            </a:r>
            <a:r>
              <a:rPr lang="zh-CN" altLang="zh-CN" sz="12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7415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783389" y="2051141"/>
            <a:ext cx="10983008" cy="2979739"/>
          </a:xfrm>
          <a:prstGeom prst="roundRect">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位错运动</a:t>
            </a:r>
          </a:p>
        </p:txBody>
      </p:sp>
      <p:sp>
        <p:nvSpPr>
          <p:cNvPr id="2" name="矩形 1"/>
          <p:cNvSpPr/>
          <p:nvPr/>
        </p:nvSpPr>
        <p:spPr>
          <a:xfrm>
            <a:off x="1155882" y="2189076"/>
            <a:ext cx="10574422" cy="3118803"/>
          </a:xfrm>
          <a:prstGeom prst="rect">
            <a:avLst/>
          </a:prstGeom>
        </p:spPr>
        <p:txBody>
          <a:bodyPr wrap="square">
            <a:spAutoFit/>
          </a:bodyPr>
          <a:lstStyle/>
          <a:p>
            <a:r>
              <a:rPr lang="zh-CN" altLang="zh-CN" spc="300" dirty="0">
                <a:solidFill>
                  <a:schemeClr val="bg1"/>
                </a:solidFill>
              </a:rPr>
              <a:t>①位错起源</a:t>
            </a:r>
          </a:p>
          <a:p>
            <a:r>
              <a:rPr lang="zh-CN" altLang="en-US" spc="300" dirty="0" smtClean="0">
                <a:solidFill>
                  <a:schemeClr val="bg1"/>
                </a:solidFill>
              </a:rPr>
              <a:t>     </a:t>
            </a:r>
            <a:endParaRPr lang="en-US" altLang="zh-CN" spc="300" dirty="0" smtClean="0">
              <a:solidFill>
                <a:schemeClr val="bg1"/>
              </a:solidFill>
            </a:endParaRPr>
          </a:p>
          <a:p>
            <a:r>
              <a:rPr lang="zh-CN" altLang="en-US" spc="300" dirty="0" smtClean="0">
                <a:solidFill>
                  <a:schemeClr val="bg1"/>
                </a:solidFill>
              </a:rPr>
              <a:t>当</a:t>
            </a:r>
            <a:r>
              <a:rPr lang="zh-CN" altLang="zh-CN" spc="300" dirty="0" smtClean="0">
                <a:solidFill>
                  <a:schemeClr val="bg1"/>
                </a:solidFill>
              </a:rPr>
              <a:t>晶体</a:t>
            </a:r>
            <a:r>
              <a:rPr lang="zh-CN" altLang="zh-CN" spc="300" dirty="0">
                <a:solidFill>
                  <a:schemeClr val="bg1"/>
                </a:solidFill>
              </a:rPr>
              <a:t>中没有位错源时，若要形成新的位错，必须要先进行位错成核。位错成核的方式分为两种：应力</a:t>
            </a:r>
            <a:r>
              <a:rPr lang="zh-CN" altLang="zh-CN" spc="300" dirty="0" smtClean="0">
                <a:solidFill>
                  <a:schemeClr val="bg1"/>
                </a:solidFill>
              </a:rPr>
              <a:t>成核</a:t>
            </a:r>
            <a:r>
              <a:rPr lang="en-US" altLang="zh-CN" spc="300" dirty="0" smtClean="0">
                <a:solidFill>
                  <a:schemeClr val="bg1"/>
                </a:solidFill>
              </a:rPr>
              <a:t> </a:t>
            </a:r>
            <a:r>
              <a:rPr lang="zh-CN" altLang="zh-CN" spc="300" dirty="0" smtClean="0">
                <a:solidFill>
                  <a:schemeClr val="bg1"/>
                </a:solidFill>
              </a:rPr>
              <a:t>与</a:t>
            </a:r>
            <a:r>
              <a:rPr lang="zh-CN" altLang="zh-CN" spc="300" dirty="0">
                <a:solidFill>
                  <a:schemeClr val="bg1"/>
                </a:solidFill>
              </a:rPr>
              <a:t>过饱和点缺陷凝聚成核。应力成核中有均匀成核和非均匀成核两种情况</a:t>
            </a:r>
            <a:r>
              <a:rPr lang="zh-CN" altLang="zh-CN" spc="300" dirty="0" smtClean="0">
                <a:solidFill>
                  <a:schemeClr val="bg1"/>
                </a:solidFill>
              </a:rPr>
              <a:t>。</a:t>
            </a:r>
            <a:r>
              <a:rPr lang="zh-CN" altLang="zh-CN" kern="100" spc="300" dirty="0" smtClean="0">
                <a:solidFill>
                  <a:schemeClr val="bg1"/>
                </a:solidFill>
                <a:latin typeface="+mn-ea"/>
                <a:cs typeface="Times New Roman" panose="02020603050405020304" pitchFamily="18" charset="0"/>
              </a:rPr>
              <a:t>这些</a:t>
            </a:r>
            <a:r>
              <a:rPr lang="zh-CN" altLang="zh-CN" kern="100" spc="300" dirty="0">
                <a:solidFill>
                  <a:schemeClr val="bg1"/>
                </a:solidFill>
                <a:latin typeface="+mn-ea"/>
                <a:cs typeface="Times New Roman" panose="02020603050405020304" pitchFamily="18" charset="0"/>
              </a:rPr>
              <a:t>应力集中区域便是位错开始产生的场所。在最初的弹性形变阶段，只有靠近压头接触面区域的部分区域的原子产生了应力集中的现象，这些应力集中的原子即被认定为位错源。之后，随着压头的逐渐压入与载荷的逐渐增加，位错不断增殖，并且存在位错运动的现象。</a:t>
            </a:r>
          </a:p>
          <a:p>
            <a:pPr indent="304800" algn="just">
              <a:lnSpc>
                <a:spcPts val="2000"/>
              </a:lnSpc>
              <a:spcAft>
                <a:spcPts val="0"/>
              </a:spcAft>
            </a:pPr>
            <a:r>
              <a:rPr lang="zh-CN" altLang="zh-CN" kern="100" spc="300" dirty="0" smtClean="0">
                <a:solidFill>
                  <a:schemeClr val="bg1"/>
                </a:solidFill>
                <a:latin typeface="+mn-ea"/>
                <a:cs typeface="Times New Roman" panose="02020603050405020304" pitchFamily="18" charset="0"/>
              </a:rPr>
              <a:t>。</a:t>
            </a:r>
            <a:endParaRPr lang="zh-CN" altLang="zh-CN" kern="100" spc="300" dirty="0">
              <a:solidFill>
                <a:schemeClr val="bg1"/>
              </a:solidFill>
              <a:latin typeface="+mn-ea"/>
              <a:cs typeface="Times New Roman" panose="02020603050405020304" pitchFamily="18" charset="0"/>
            </a:endParaRPr>
          </a:p>
          <a:p>
            <a:endParaRPr lang="zh-CN" altLang="zh-CN" dirty="0"/>
          </a:p>
          <a:p>
            <a:endParaRPr lang="zh-CN" altLang="zh-CN" dirty="0"/>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9834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位错运动</a:t>
            </a:r>
          </a:p>
        </p:txBody>
      </p:sp>
      <p:sp>
        <p:nvSpPr>
          <p:cNvPr id="2" name="矩形 1"/>
          <p:cNvSpPr/>
          <p:nvPr/>
        </p:nvSpPr>
        <p:spPr>
          <a:xfrm>
            <a:off x="811995" y="1171131"/>
            <a:ext cx="11080597" cy="2585323"/>
          </a:xfrm>
          <a:prstGeom prst="rect">
            <a:avLst/>
          </a:prstGeom>
        </p:spPr>
        <p:txBody>
          <a:bodyPr wrap="square">
            <a:spAutoFit/>
          </a:bodyPr>
          <a:lstStyle/>
          <a:p>
            <a:r>
              <a:rPr lang="zh-CN" altLang="zh-CN" dirty="0" smtClean="0"/>
              <a:t>①</a:t>
            </a:r>
            <a:r>
              <a:rPr lang="zh-CN" altLang="zh-CN" dirty="0" smtClean="0"/>
              <a:t>位错增殖</a:t>
            </a:r>
            <a:endParaRPr lang="zh-CN" altLang="zh-CN" dirty="0"/>
          </a:p>
          <a:p>
            <a:endParaRPr lang="en-US" altLang="zh-CN" dirty="0" smtClean="0"/>
          </a:p>
          <a:p>
            <a:r>
              <a:rPr lang="zh-CN" altLang="zh-CN" dirty="0" smtClean="0"/>
              <a:t>随着</a:t>
            </a:r>
            <a:r>
              <a:rPr lang="zh-CN" altLang="zh-CN" dirty="0"/>
              <a:t>压头的不断载入，载荷的加载，使得晶体存在的应力集中现象以及能量必须要以某种方式释放出来。位错的增殖正是这一行为的结果。</a:t>
            </a:r>
          </a:p>
          <a:p>
            <a:r>
              <a:rPr lang="zh-CN" altLang="zh-CN" dirty="0"/>
              <a:t>对于螺型</a:t>
            </a:r>
            <a:r>
              <a:rPr lang="zh-CN" altLang="zh-CN" dirty="0" smtClean="0"/>
              <a:t>位错</a:t>
            </a:r>
            <a:r>
              <a:rPr lang="zh-CN" altLang="zh-CN" dirty="0"/>
              <a:t>，由于其不存在附加的半原子面，就不存在半原子面扩大或者缩小的问题，所以螺型位错只能滑移，不能攀移。由于这一特性，即便螺型位错上的原子开始向晶体其它缺陷区扩散，或是其他缺陷区的原子开始向螺型位错扩散，都不会改变螺型位错的位置。而对于螺型位错，交滑移增殖机制是它产生增殖的主要机制。图</a:t>
            </a:r>
            <a:r>
              <a:rPr lang="en-US" altLang="zh-CN" dirty="0"/>
              <a:t>3.3</a:t>
            </a:r>
            <a:r>
              <a:rPr lang="zh-CN" altLang="zh-CN" dirty="0"/>
              <a:t>中孔洞半径为</a:t>
            </a:r>
            <a:r>
              <a:rPr lang="en-US" altLang="zh-CN" dirty="0"/>
              <a:t>10Å</a:t>
            </a:r>
            <a:r>
              <a:rPr lang="zh-CN" altLang="zh-CN" dirty="0"/>
              <a:t>的</a:t>
            </a:r>
            <a:r>
              <a:rPr lang="en-US" altLang="zh-CN" dirty="0"/>
              <a:t>3C-SiC</a:t>
            </a:r>
            <a:r>
              <a:rPr lang="zh-CN" altLang="zh-CN" dirty="0"/>
              <a:t>薄膜分别在</a:t>
            </a:r>
            <a:r>
              <a:rPr lang="en-US" altLang="zh-CN" dirty="0"/>
              <a:t>75ps</a:t>
            </a:r>
            <a:r>
              <a:rPr lang="zh-CN" altLang="zh-CN" dirty="0"/>
              <a:t>与</a:t>
            </a:r>
            <a:r>
              <a:rPr lang="en-US" altLang="zh-CN" dirty="0"/>
              <a:t>85ps</a:t>
            </a:r>
            <a:r>
              <a:rPr lang="zh-CN" altLang="zh-CN" dirty="0"/>
              <a:t>时刻的薄膜位错分布图。黑色圆圈部分为一个位错攀移的图示</a:t>
            </a:r>
            <a:r>
              <a:rPr lang="zh-CN" altLang="zh-CN" dirty="0" smtClean="0"/>
              <a:t>。</a:t>
            </a:r>
            <a:endParaRPr lang="zh-CN" altLang="zh-CN" dirty="0"/>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p:cNvPicPr/>
          <p:nvPr/>
        </p:nvPicPr>
        <p:blipFill>
          <a:blip r:embed="rId5" cstate="print">
            <a:extLst>
              <a:ext uri="{28A0092B-C50C-407E-A947-70E740481C1C}">
                <a14:useLocalDpi xmlns:a14="http://schemas.microsoft.com/office/drawing/2010/main" val="0"/>
              </a:ext>
            </a:extLst>
          </a:blip>
          <a:stretch>
            <a:fillRect/>
          </a:stretch>
        </p:blipFill>
        <p:spPr>
          <a:xfrm>
            <a:off x="1102430" y="3943261"/>
            <a:ext cx="5274310" cy="2005965"/>
          </a:xfrm>
          <a:prstGeom prst="rect">
            <a:avLst/>
          </a:prstGeom>
        </p:spPr>
      </p:pic>
      <p:sp>
        <p:nvSpPr>
          <p:cNvPr id="8" name="椭圆 7"/>
          <p:cNvSpPr/>
          <p:nvPr/>
        </p:nvSpPr>
        <p:spPr>
          <a:xfrm>
            <a:off x="2360125" y="5007786"/>
            <a:ext cx="292735" cy="287655"/>
          </a:xfrm>
          <a:prstGeom prst="ellipse">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 name="椭圆 8"/>
          <p:cNvSpPr/>
          <p:nvPr/>
        </p:nvSpPr>
        <p:spPr>
          <a:xfrm>
            <a:off x="5035232" y="5104246"/>
            <a:ext cx="292735" cy="287655"/>
          </a:xfrm>
          <a:prstGeom prst="ellipse">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0" name="矩形 9"/>
          <p:cNvSpPr/>
          <p:nvPr/>
        </p:nvSpPr>
        <p:spPr>
          <a:xfrm>
            <a:off x="6352293" y="4748897"/>
            <a:ext cx="5294656" cy="1200329"/>
          </a:xfrm>
          <a:prstGeom prst="rect">
            <a:avLst/>
          </a:prstGeom>
        </p:spPr>
        <p:txBody>
          <a:bodyPr wrap="square">
            <a:spAutoFit/>
          </a:bodyPr>
          <a:lstStyle/>
          <a:p>
            <a:pPr algn="just">
              <a:lnSpc>
                <a:spcPct val="200000"/>
              </a:lnSpc>
              <a:spcAft>
                <a:spcPts val="0"/>
              </a:spcAft>
              <a:tabLst>
                <a:tab pos="2743200" algn="ctr"/>
                <a:tab pos="5334000" algn="r"/>
              </a:tabLst>
            </a:pP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3.3</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孔洞半径为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10Å</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3C-SiC</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薄膜分别在</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75ps</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85ps</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时刻的薄膜位错分布图。红色区域代表螺旋位错。蓝色区域代表刃型位错。黑色圆圈部分为一</a:t>
            </a:r>
            <a:r>
              <a:rPr lang="zh-CN" altLang="zh-CN" sz="1200" kern="100" dirty="0" smtClean="0">
                <a:latin typeface="Times New Roman" panose="02020603050405020304" pitchFamily="18" charset="0"/>
                <a:ea typeface="宋体" panose="02010600030101010101" pitchFamily="2" charset="-122"/>
                <a:cs typeface="Times New Roman" panose="02020603050405020304" pitchFamily="18" charset="0"/>
              </a:rPr>
              <a:t>个</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位错交滑移</a:t>
            </a:r>
            <a:r>
              <a:rPr lang="zh-CN" altLang="zh-CN" sz="1200" kern="100" dirty="0" smtClean="0">
                <a:latin typeface="Times New Roman" panose="02020603050405020304" pitchFamily="18" charset="0"/>
                <a:ea typeface="宋体" panose="02010600030101010101" pitchFamily="2" charset="-122"/>
                <a:cs typeface="Times New Roman" panose="02020603050405020304" pitchFamily="18" charset="0"/>
              </a:rPr>
              <a:t>的</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图示。</a:t>
            </a:r>
          </a:p>
        </p:txBody>
      </p:sp>
    </p:spTree>
    <p:extLst>
      <p:ext uri="{BB962C8B-B14F-4D97-AF65-F5344CB8AC3E}">
        <p14:creationId xmlns:p14="http://schemas.microsoft.com/office/powerpoint/2010/main" val="62074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位错运动</a:t>
            </a:r>
          </a:p>
        </p:txBody>
      </p:sp>
      <p:sp>
        <p:nvSpPr>
          <p:cNvPr id="2" name="矩形 1"/>
          <p:cNvSpPr/>
          <p:nvPr/>
        </p:nvSpPr>
        <p:spPr>
          <a:xfrm>
            <a:off x="761771" y="1171131"/>
            <a:ext cx="11080597" cy="646331"/>
          </a:xfrm>
          <a:prstGeom prst="rect">
            <a:avLst/>
          </a:prstGeom>
        </p:spPr>
        <p:txBody>
          <a:bodyPr wrap="square">
            <a:spAutoFit/>
          </a:bodyPr>
          <a:lstStyle/>
          <a:p>
            <a:r>
              <a:rPr lang="zh-CN" altLang="zh-CN" dirty="0"/>
              <a:t>而对于刃型位错，滑移与攀移均可能导致其位错的增殖。图</a:t>
            </a:r>
            <a:r>
              <a:rPr lang="en-US" altLang="zh-CN" dirty="0"/>
              <a:t>3.4</a:t>
            </a:r>
            <a:r>
              <a:rPr lang="zh-CN" altLang="zh-CN" dirty="0"/>
              <a:t>中为孔洞半径为</a:t>
            </a:r>
            <a:r>
              <a:rPr lang="en-US" altLang="zh-CN" dirty="0"/>
              <a:t>10Å</a:t>
            </a:r>
            <a:r>
              <a:rPr lang="zh-CN" altLang="zh-CN" dirty="0"/>
              <a:t>的</a:t>
            </a:r>
            <a:r>
              <a:rPr lang="en-US" altLang="zh-CN" dirty="0"/>
              <a:t>3C-SiC</a:t>
            </a:r>
            <a:r>
              <a:rPr lang="zh-CN" altLang="zh-CN" dirty="0"/>
              <a:t>薄膜分别在</a:t>
            </a:r>
            <a:r>
              <a:rPr lang="en-US" altLang="zh-CN" dirty="0"/>
              <a:t>75ps</a:t>
            </a:r>
            <a:r>
              <a:rPr lang="zh-CN" altLang="zh-CN" dirty="0"/>
              <a:t>与</a:t>
            </a:r>
            <a:r>
              <a:rPr lang="en-US" altLang="zh-CN" dirty="0"/>
              <a:t>85ps</a:t>
            </a:r>
            <a:r>
              <a:rPr lang="zh-CN" altLang="zh-CN" dirty="0"/>
              <a:t>时刻的薄膜位错分布图。蓝色线段的刃型位错沿着柏氏矢量和其位错线共同构成的晶面向下移动。</a:t>
            </a:r>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p:cNvPicPr/>
          <p:nvPr/>
        </p:nvPicPr>
        <p:blipFill>
          <a:blip r:embed="rId5" cstate="print">
            <a:extLst>
              <a:ext uri="{28A0092B-C50C-407E-A947-70E740481C1C}">
                <a14:useLocalDpi xmlns:a14="http://schemas.microsoft.com/office/drawing/2010/main" val="0"/>
              </a:ext>
            </a:extLst>
          </a:blip>
          <a:stretch>
            <a:fillRect/>
          </a:stretch>
        </p:blipFill>
        <p:spPr>
          <a:xfrm>
            <a:off x="2355399" y="2414556"/>
            <a:ext cx="7862773" cy="2990429"/>
          </a:xfrm>
          <a:prstGeom prst="rect">
            <a:avLst/>
          </a:prstGeom>
        </p:spPr>
      </p:pic>
      <p:sp>
        <p:nvSpPr>
          <p:cNvPr id="10" name="矩形 9"/>
          <p:cNvSpPr/>
          <p:nvPr/>
        </p:nvSpPr>
        <p:spPr>
          <a:xfrm>
            <a:off x="2450317" y="5618289"/>
            <a:ext cx="7731760" cy="461665"/>
          </a:xfrm>
          <a:prstGeom prst="rect">
            <a:avLst/>
          </a:prstGeom>
        </p:spPr>
        <p:txBody>
          <a:bodyPr wrap="square">
            <a:spAutoFit/>
          </a:bodyPr>
          <a:lstStyle/>
          <a:p>
            <a:r>
              <a:rPr lang="zh-CN" altLang="zh-CN" sz="1200" dirty="0"/>
              <a:t>图</a:t>
            </a:r>
            <a:r>
              <a:rPr lang="en-US" altLang="zh-CN" sz="1200" dirty="0"/>
              <a:t>3.4</a:t>
            </a:r>
            <a:r>
              <a:rPr lang="zh-CN" altLang="zh-CN" sz="1200" dirty="0"/>
              <a:t>孔洞半径为</a:t>
            </a:r>
            <a:r>
              <a:rPr lang="en-US" altLang="zh-CN" sz="1200" dirty="0"/>
              <a:t>10Å</a:t>
            </a:r>
            <a:r>
              <a:rPr lang="zh-CN" altLang="zh-CN" sz="1200" dirty="0"/>
              <a:t>的</a:t>
            </a:r>
            <a:r>
              <a:rPr lang="en-US" altLang="zh-CN" sz="1200" dirty="0"/>
              <a:t>3C-SiC</a:t>
            </a:r>
            <a:r>
              <a:rPr lang="zh-CN" altLang="zh-CN" sz="1200" dirty="0"/>
              <a:t>薄膜分别在</a:t>
            </a:r>
            <a:r>
              <a:rPr lang="en-US" altLang="zh-CN" sz="1200" dirty="0"/>
              <a:t>75ps</a:t>
            </a:r>
            <a:r>
              <a:rPr lang="zh-CN" altLang="zh-CN" sz="1200" dirty="0"/>
              <a:t>与</a:t>
            </a:r>
            <a:r>
              <a:rPr lang="en-US" altLang="zh-CN" sz="1200" dirty="0"/>
              <a:t>85ps</a:t>
            </a:r>
            <a:r>
              <a:rPr lang="zh-CN" altLang="zh-CN" sz="1200" dirty="0"/>
              <a:t>时刻的薄膜位错分布图。红色区域代表螺旋位错。蓝色区域代表刃型位错。红色圆圈部分为位错滑移的图示。</a:t>
            </a:r>
          </a:p>
        </p:txBody>
      </p:sp>
      <p:sp>
        <p:nvSpPr>
          <p:cNvPr id="13" name="椭圆 12"/>
          <p:cNvSpPr/>
          <p:nvPr/>
        </p:nvSpPr>
        <p:spPr>
          <a:xfrm>
            <a:off x="4883150" y="3909771"/>
            <a:ext cx="581711" cy="526505"/>
          </a:xfrm>
          <a:prstGeom prst="ellipse">
            <a:avLst/>
          </a:prstGeom>
          <a:noFill/>
          <a:ln w="12700"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 name="椭圆 13"/>
          <p:cNvSpPr/>
          <p:nvPr/>
        </p:nvSpPr>
        <p:spPr>
          <a:xfrm>
            <a:off x="8843210" y="4269276"/>
            <a:ext cx="581711" cy="526505"/>
          </a:xfrm>
          <a:prstGeom prst="ellipse">
            <a:avLst/>
          </a:prstGeom>
          <a:noFill/>
          <a:ln w="12700"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387620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位错运动</a:t>
            </a:r>
          </a:p>
        </p:txBody>
      </p:sp>
      <p:sp>
        <p:nvSpPr>
          <p:cNvPr id="2" name="矩形 1"/>
          <p:cNvSpPr/>
          <p:nvPr/>
        </p:nvSpPr>
        <p:spPr>
          <a:xfrm>
            <a:off x="811995" y="1171131"/>
            <a:ext cx="11080597" cy="1477328"/>
          </a:xfrm>
          <a:prstGeom prst="rect">
            <a:avLst/>
          </a:prstGeom>
        </p:spPr>
        <p:txBody>
          <a:bodyPr wrap="square">
            <a:spAutoFit/>
          </a:bodyPr>
          <a:lstStyle/>
          <a:p>
            <a:r>
              <a:rPr lang="zh-CN" altLang="zh-CN" dirty="0"/>
              <a:t>位错线两端被钉扎固定后，在外力作用下，切应力达到位错运动所需要的力大小时，位错线便发生弯曲，而且位错线的曲率逐渐增大。这个过程中能量增加，因而不是自发进行的，切应力在此做出了贡献。当位错线变成半圆时，曲率达到最大，进一步变化，曲率半径减小，位错线移动更加容易，最后，位错线可以相遇，形成一个位错环。相遇的另外一部分位错线慢慢恢复成运动前的形状，至此，一个位错环的增殖就完成了。在图</a:t>
            </a:r>
            <a:r>
              <a:rPr lang="en-US" altLang="zh-CN" dirty="0"/>
              <a:t>3.5</a:t>
            </a:r>
            <a:r>
              <a:rPr lang="zh-CN" altLang="zh-CN" dirty="0"/>
              <a:t>中为不含孔洞的</a:t>
            </a:r>
            <a:r>
              <a:rPr lang="en-US" altLang="zh-CN" dirty="0"/>
              <a:t>3C-SiC</a:t>
            </a:r>
            <a:r>
              <a:rPr lang="zh-CN" altLang="zh-CN" dirty="0"/>
              <a:t>薄膜分别在</a:t>
            </a:r>
            <a:r>
              <a:rPr lang="en-US" altLang="zh-CN" dirty="0"/>
              <a:t>85ps</a:t>
            </a:r>
            <a:r>
              <a:rPr lang="zh-CN" altLang="zh-CN" dirty="0"/>
              <a:t>时刻的位错分布图。可以观察到图中形成了两个</a:t>
            </a:r>
            <a:r>
              <a:rPr lang="zh-CN" altLang="zh-CN" dirty="0" smtClean="0"/>
              <a:t>位错环</a:t>
            </a:r>
            <a:r>
              <a:rPr lang="zh-CN" altLang="en-US" dirty="0"/>
              <a:t>。</a:t>
            </a:r>
            <a:endParaRPr lang="zh-CN" altLang="zh-CN" dirty="0"/>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1" name="图片 10"/>
          <p:cNvPicPr/>
          <p:nvPr/>
        </p:nvPicPr>
        <p:blipFill>
          <a:blip r:embed="rId5" cstate="print">
            <a:extLst>
              <a:ext uri="{28A0092B-C50C-407E-A947-70E740481C1C}">
                <a14:useLocalDpi xmlns:a14="http://schemas.microsoft.com/office/drawing/2010/main" val="0"/>
              </a:ext>
            </a:extLst>
          </a:blip>
          <a:stretch>
            <a:fillRect/>
          </a:stretch>
        </p:blipFill>
        <p:spPr>
          <a:xfrm>
            <a:off x="4189496" y="2835266"/>
            <a:ext cx="4151374" cy="3113960"/>
          </a:xfrm>
          <a:prstGeom prst="rect">
            <a:avLst/>
          </a:prstGeom>
        </p:spPr>
      </p:pic>
      <p:sp>
        <p:nvSpPr>
          <p:cNvPr id="12" name="矩形 11"/>
          <p:cNvSpPr/>
          <p:nvPr/>
        </p:nvSpPr>
        <p:spPr>
          <a:xfrm>
            <a:off x="4119039" y="5859555"/>
            <a:ext cx="4292288" cy="830997"/>
          </a:xfrm>
          <a:prstGeom prst="rect">
            <a:avLst/>
          </a:prstGeom>
        </p:spPr>
        <p:txBody>
          <a:bodyPr wrap="square">
            <a:spAutoFit/>
          </a:bodyPr>
          <a:lstStyle/>
          <a:p>
            <a:pPr algn="just">
              <a:lnSpc>
                <a:spcPct val="200000"/>
              </a:lnSpc>
              <a:spcAft>
                <a:spcPts val="0"/>
              </a:spcAft>
              <a:tabLst>
                <a:tab pos="2743200" algn="ctr"/>
                <a:tab pos="5334000" algn="r"/>
              </a:tabLst>
            </a:pPr>
            <a:r>
              <a:rPr lang="zh-CN" altLang="zh-CN" sz="1200" kern="100" dirty="0">
                <a:latin typeface="Times New Roman" panose="02020603050405020304" pitchFamily="18" charset="0"/>
                <a:ea typeface="等线" panose="02010600030101010101" pitchFamily="2" charset="-122"/>
                <a:cs typeface="Times New Roman" panose="02020603050405020304" pitchFamily="18" charset="0"/>
              </a:rPr>
              <a:t>图</a:t>
            </a:r>
            <a:r>
              <a:rPr lang="en-US" altLang="zh-CN" sz="1200" kern="100" dirty="0">
                <a:latin typeface="Times New Roman" panose="02020603050405020304" pitchFamily="18" charset="0"/>
                <a:ea typeface="等线" panose="02010600030101010101" pitchFamily="2" charset="-122"/>
                <a:cs typeface="Times New Roman" panose="02020603050405020304" pitchFamily="18" charset="0"/>
              </a:rPr>
              <a:t>3.5</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为不含孔洞的</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3C-SiC</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薄膜分别在</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85ps</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时刻的位错分布图。可以观察到图中形成了两个位错环。</a:t>
            </a:r>
          </a:p>
        </p:txBody>
      </p:sp>
    </p:spTree>
    <p:extLst>
      <p:ext uri="{BB962C8B-B14F-4D97-AF65-F5344CB8AC3E}">
        <p14:creationId xmlns:p14="http://schemas.microsoft.com/office/powerpoint/2010/main" val="182727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位错运动</a:t>
            </a:r>
          </a:p>
        </p:txBody>
      </p:sp>
      <p:sp>
        <p:nvSpPr>
          <p:cNvPr id="2" name="矩形 1"/>
          <p:cNvSpPr/>
          <p:nvPr/>
        </p:nvSpPr>
        <p:spPr>
          <a:xfrm>
            <a:off x="811995" y="1171131"/>
            <a:ext cx="11080597" cy="369332"/>
          </a:xfrm>
          <a:prstGeom prst="rect">
            <a:avLst/>
          </a:prstGeom>
        </p:spPr>
        <p:txBody>
          <a:bodyPr wrap="square">
            <a:spAutoFit/>
          </a:bodyPr>
          <a:lstStyle/>
          <a:p>
            <a:r>
              <a:rPr lang="zh-CN" altLang="zh-CN" dirty="0" smtClean="0"/>
              <a:t>随着</a:t>
            </a:r>
            <a:r>
              <a:rPr lang="zh-CN" altLang="zh-CN" dirty="0"/>
              <a:t>压头的逐渐压入，位错线逐渐扩散。不同的碳化硅薄膜的位错线移动位置与速率也表现出不同。</a:t>
            </a:r>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811995" y="5900307"/>
            <a:ext cx="7578336" cy="611706"/>
          </a:xfrm>
          <a:prstGeom prst="rect">
            <a:avLst/>
          </a:prstGeom>
        </p:spPr>
        <p:txBody>
          <a:bodyPr wrap="square">
            <a:spAutoFit/>
          </a:bodyPr>
          <a:lstStyle/>
          <a:p>
            <a:pPr algn="just">
              <a:lnSpc>
                <a:spcPct val="150000"/>
              </a:lnSpc>
              <a:tabLst>
                <a:tab pos="2743200" algn="ctr"/>
                <a:tab pos="5334000" algn="r"/>
              </a:tabLst>
            </a:pPr>
            <a:r>
              <a:rPr lang="zh-CN" altLang="zh-CN" sz="1200" dirty="0"/>
              <a:t>图</a:t>
            </a:r>
            <a:r>
              <a:rPr lang="en-US" altLang="zh-CN" sz="1200" dirty="0"/>
              <a:t>3.6</a:t>
            </a:r>
            <a:r>
              <a:rPr lang="zh-CN" altLang="zh-CN" sz="1200" dirty="0"/>
              <a:t>不含孔洞的碳化硅薄膜的位错分布图。分别为不含孔洞的碳化硅薄膜，在</a:t>
            </a:r>
            <a:r>
              <a:rPr lang="en-US" altLang="zh-CN" sz="1200" dirty="0"/>
              <a:t>t=35,39,46,60,75,85ps</a:t>
            </a:r>
            <a:r>
              <a:rPr lang="zh-CN" altLang="zh-CN" sz="1200" dirty="0" smtClean="0"/>
              <a:t>时刻的位错</a:t>
            </a:r>
            <a:r>
              <a:rPr lang="zh-CN" altLang="zh-CN" sz="1200" dirty="0"/>
              <a:t>分布图。红色线段代表螺旋位错。蓝色线段代表</a:t>
            </a:r>
            <a:r>
              <a:rPr lang="zh-CN" altLang="zh-CN" sz="1200" dirty="0" smtClean="0"/>
              <a:t>刃型位错</a:t>
            </a:r>
            <a:r>
              <a:rPr lang="zh-CN" altLang="zh-CN" sz="12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p:nvPr/>
        </p:nvPicPr>
        <p:blipFill>
          <a:blip r:embed="rId5" cstate="print">
            <a:extLst>
              <a:ext uri="{28A0092B-C50C-407E-A947-70E740481C1C}">
                <a14:useLocalDpi xmlns:a14="http://schemas.microsoft.com/office/drawing/2010/main" val="0"/>
              </a:ext>
            </a:extLst>
          </a:blip>
          <a:stretch>
            <a:fillRect/>
          </a:stretch>
        </p:blipFill>
        <p:spPr>
          <a:xfrm>
            <a:off x="783389" y="1674654"/>
            <a:ext cx="8071853" cy="4091461"/>
          </a:xfrm>
          <a:prstGeom prst="rect">
            <a:avLst/>
          </a:prstGeom>
        </p:spPr>
      </p:pic>
    </p:spTree>
    <p:extLst>
      <p:ext uri="{BB962C8B-B14F-4D97-AF65-F5344CB8AC3E}">
        <p14:creationId xmlns:p14="http://schemas.microsoft.com/office/powerpoint/2010/main" val="27931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位错运动</a:t>
            </a:r>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1400206" y="5748457"/>
            <a:ext cx="8757353" cy="461665"/>
          </a:xfrm>
          <a:prstGeom prst="rect">
            <a:avLst/>
          </a:prstGeom>
        </p:spPr>
        <p:txBody>
          <a:bodyPr wrap="square">
            <a:spAutoFit/>
          </a:bodyPr>
          <a:lstStyle/>
          <a:p>
            <a:r>
              <a:rPr lang="zh-CN" altLang="zh-CN" sz="1200" dirty="0"/>
              <a:t>图</a:t>
            </a:r>
            <a:r>
              <a:rPr lang="en-US" altLang="zh-CN" sz="1200" dirty="0"/>
              <a:t>3.7</a:t>
            </a:r>
            <a:r>
              <a:rPr lang="zh-CN" altLang="zh-CN" sz="1200" dirty="0"/>
              <a:t>孔洞为</a:t>
            </a:r>
            <a:r>
              <a:rPr lang="en-US" altLang="zh-CN" sz="1200" dirty="0"/>
              <a:t>10Å</a:t>
            </a:r>
            <a:r>
              <a:rPr lang="zh-CN" altLang="zh-CN" sz="1200" dirty="0"/>
              <a:t>的碳化硅薄膜的位错分布图。分别为孔洞为</a:t>
            </a:r>
            <a:r>
              <a:rPr lang="en-US" altLang="zh-CN" sz="1200" dirty="0"/>
              <a:t>10Å</a:t>
            </a:r>
            <a:r>
              <a:rPr lang="zh-CN" altLang="zh-CN" sz="1200" dirty="0"/>
              <a:t>的碳化硅薄膜，在</a:t>
            </a:r>
            <a:r>
              <a:rPr lang="en-US" altLang="zh-CN" sz="1200" dirty="0"/>
              <a:t>t=35,39,46,60,75,85ps</a:t>
            </a:r>
            <a:r>
              <a:rPr lang="zh-CN" altLang="zh-CN" sz="1200" dirty="0"/>
              <a:t>时刻的位错分布图。红色线段代表螺旋位错。蓝色线段代表刃型位错。</a:t>
            </a:r>
          </a:p>
        </p:txBody>
      </p:sp>
      <p:pic>
        <p:nvPicPr>
          <p:cNvPr id="8" name="图片 7"/>
          <p:cNvPicPr/>
          <p:nvPr/>
        </p:nvPicPr>
        <p:blipFill>
          <a:blip r:embed="rId5" cstate="print">
            <a:extLst>
              <a:ext uri="{28A0092B-C50C-407E-A947-70E740481C1C}">
                <a14:useLocalDpi xmlns:a14="http://schemas.microsoft.com/office/drawing/2010/main" val="0"/>
              </a:ext>
            </a:extLst>
          </a:blip>
          <a:stretch>
            <a:fillRect/>
          </a:stretch>
        </p:blipFill>
        <p:spPr>
          <a:xfrm>
            <a:off x="888643" y="1061267"/>
            <a:ext cx="9249286" cy="4687189"/>
          </a:xfrm>
          <a:prstGeom prst="rect">
            <a:avLst/>
          </a:prstGeom>
        </p:spPr>
      </p:pic>
    </p:spTree>
    <p:extLst>
      <p:ext uri="{BB962C8B-B14F-4D97-AF65-F5344CB8AC3E}">
        <p14:creationId xmlns:p14="http://schemas.microsoft.com/office/powerpoint/2010/main" val="423164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位错运动</a:t>
            </a:r>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787708" y="5748457"/>
            <a:ext cx="8757353" cy="461665"/>
          </a:xfrm>
          <a:prstGeom prst="rect">
            <a:avLst/>
          </a:prstGeom>
        </p:spPr>
        <p:txBody>
          <a:bodyPr wrap="square">
            <a:spAutoFit/>
          </a:bodyPr>
          <a:lstStyle/>
          <a:p>
            <a:r>
              <a:rPr lang="zh-CN" altLang="zh-CN" sz="1200" dirty="0"/>
              <a:t>图</a:t>
            </a:r>
            <a:r>
              <a:rPr lang="en-US" altLang="zh-CN" sz="1200" dirty="0"/>
              <a:t>3.8</a:t>
            </a:r>
            <a:r>
              <a:rPr lang="zh-CN" altLang="zh-CN" sz="1200" dirty="0"/>
              <a:t>孔洞为</a:t>
            </a:r>
            <a:r>
              <a:rPr lang="en-US" altLang="zh-CN" sz="1200" dirty="0"/>
              <a:t>20Å</a:t>
            </a:r>
            <a:r>
              <a:rPr lang="zh-CN" altLang="zh-CN" sz="1200" dirty="0"/>
              <a:t>的碳化硅薄膜位错分布图。分别为孔洞为</a:t>
            </a:r>
            <a:r>
              <a:rPr lang="en-US" altLang="zh-CN" sz="1200" dirty="0"/>
              <a:t>20Å</a:t>
            </a:r>
            <a:r>
              <a:rPr lang="zh-CN" altLang="zh-CN" sz="1200" dirty="0"/>
              <a:t>的碳化硅薄膜，在</a:t>
            </a:r>
            <a:r>
              <a:rPr lang="en-US" altLang="zh-CN" sz="1200" dirty="0"/>
              <a:t>t=35,39,46,60,75,85ps</a:t>
            </a:r>
            <a:r>
              <a:rPr lang="zh-CN" altLang="zh-CN" sz="1200" dirty="0"/>
              <a:t>时刻的位错分布图。红色线段代表螺旋位错。蓝色线段代表</a:t>
            </a:r>
            <a:r>
              <a:rPr lang="zh-CN" altLang="zh-CN" sz="1200" dirty="0" smtClean="0"/>
              <a:t>刃型位错</a:t>
            </a:r>
            <a:r>
              <a:rPr lang="zh-CN" altLang="en-US" sz="1200" dirty="0"/>
              <a:t>。</a:t>
            </a:r>
            <a:endParaRPr lang="zh-CN" altLang="zh-CN" sz="1200" dirty="0"/>
          </a:p>
        </p:txBody>
      </p:sp>
      <p:pic>
        <p:nvPicPr>
          <p:cNvPr id="8" name="图片 7"/>
          <p:cNvPicPr/>
          <p:nvPr/>
        </p:nvPicPr>
        <p:blipFill>
          <a:blip r:embed="rId5" cstate="print">
            <a:extLst>
              <a:ext uri="{28A0092B-C50C-407E-A947-70E740481C1C}">
                <a14:useLocalDpi xmlns:a14="http://schemas.microsoft.com/office/drawing/2010/main" val="0"/>
              </a:ext>
            </a:extLst>
          </a:blip>
          <a:stretch>
            <a:fillRect/>
          </a:stretch>
        </p:blipFill>
        <p:spPr>
          <a:xfrm>
            <a:off x="787708" y="1158206"/>
            <a:ext cx="8757353" cy="4438926"/>
          </a:xfrm>
          <a:prstGeom prst="rect">
            <a:avLst/>
          </a:prstGeom>
        </p:spPr>
      </p:pic>
    </p:spTree>
    <p:extLst>
      <p:ext uri="{BB962C8B-B14F-4D97-AF65-F5344CB8AC3E}">
        <p14:creationId xmlns:p14="http://schemas.microsoft.com/office/powerpoint/2010/main" val="99848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3.1.2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zh-CN" b="1" i="1" dirty="0"/>
              <a:t>位错运动</a:t>
            </a:r>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3102945" y="4211061"/>
            <a:ext cx="6064118" cy="461665"/>
          </a:xfrm>
          <a:prstGeom prst="rect">
            <a:avLst/>
          </a:prstGeom>
        </p:spPr>
        <p:txBody>
          <a:bodyPr wrap="square">
            <a:spAutoFit/>
          </a:bodyPr>
          <a:lstStyle/>
          <a:p>
            <a:r>
              <a:rPr lang="zh-CN" altLang="en-US" sz="1200" dirty="0"/>
              <a:t>图</a:t>
            </a:r>
            <a:r>
              <a:rPr lang="en-US" altLang="zh-CN" sz="1200" dirty="0"/>
              <a:t>3.16 </a:t>
            </a:r>
            <a:r>
              <a:rPr lang="zh-CN" altLang="en-US" sz="1200" dirty="0"/>
              <a:t>三模型在压痕深度为</a:t>
            </a:r>
            <a:r>
              <a:rPr lang="en-US" altLang="zh-CN" sz="1200" dirty="0"/>
              <a:t>31.9Å</a:t>
            </a:r>
            <a:r>
              <a:rPr lang="zh-CN" altLang="en-US" sz="1200" dirty="0"/>
              <a:t>时刻。黄色曲面是对晶体边缘原子的平滑化处理。蓝色线段表示全位错。绿色线段表示肖克莱不全位错。</a:t>
            </a:r>
            <a:endParaRPr lang="zh-CN" altLang="zh-CN" sz="1200" dirty="0"/>
          </a:p>
        </p:txBody>
      </p:sp>
      <p:sp>
        <p:nvSpPr>
          <p:cNvPr id="2" name="矩形 1"/>
          <p:cNvSpPr/>
          <p:nvPr/>
        </p:nvSpPr>
        <p:spPr>
          <a:xfrm>
            <a:off x="783389" y="1061267"/>
            <a:ext cx="5032147" cy="369332"/>
          </a:xfrm>
          <a:prstGeom prst="rect">
            <a:avLst/>
          </a:prstGeom>
        </p:spPr>
        <p:txBody>
          <a:bodyPr wrap="none">
            <a:spAutoFit/>
          </a:bodyPr>
          <a:lstStyle/>
          <a:p>
            <a:r>
              <a:rPr lang="zh-CN" altLang="en-US" dirty="0" smtClean="0"/>
              <a:t>②</a:t>
            </a:r>
            <a:r>
              <a:rPr lang="zh-CN" altLang="zh-CN" dirty="0" smtClean="0"/>
              <a:t>不同</a:t>
            </a:r>
            <a:r>
              <a:rPr lang="zh-CN" altLang="zh-CN" dirty="0"/>
              <a:t>的位错密度导致了不同的抵抗变形的能力</a:t>
            </a:r>
          </a:p>
        </p:txBody>
      </p:sp>
      <p:pic>
        <p:nvPicPr>
          <p:cNvPr id="13" name="图片 12"/>
          <p:cNvPicPr/>
          <p:nvPr/>
        </p:nvPicPr>
        <p:blipFill>
          <a:blip r:embed="rId5" cstate="print">
            <a:extLst>
              <a:ext uri="{28A0092B-C50C-407E-A947-70E740481C1C}">
                <a14:useLocalDpi xmlns:a14="http://schemas.microsoft.com/office/drawing/2010/main" val="0"/>
              </a:ext>
            </a:extLst>
          </a:blip>
          <a:stretch>
            <a:fillRect/>
          </a:stretch>
        </p:blipFill>
        <p:spPr>
          <a:xfrm>
            <a:off x="1037617" y="1507542"/>
            <a:ext cx="10344400" cy="2626576"/>
          </a:xfrm>
          <a:prstGeom prst="rect">
            <a:avLst/>
          </a:prstGeom>
        </p:spPr>
      </p:pic>
      <p:sp>
        <p:nvSpPr>
          <p:cNvPr id="10" name="矩形 9"/>
          <p:cNvSpPr/>
          <p:nvPr/>
        </p:nvSpPr>
        <p:spPr>
          <a:xfrm>
            <a:off x="2390309" y="5072161"/>
            <a:ext cx="7489389" cy="861774"/>
          </a:xfrm>
          <a:prstGeom prst="rect">
            <a:avLst/>
          </a:prstGeom>
        </p:spPr>
        <p:txBody>
          <a:bodyPr wrap="square">
            <a:spAutoFit/>
          </a:bodyPr>
          <a:lstStyle/>
          <a:p>
            <a:pPr algn="just">
              <a:lnSpc>
                <a:spcPts val="2000"/>
              </a:lnSpc>
              <a:spcAft>
                <a:spcPts val="0"/>
              </a:spcAft>
            </a:pPr>
            <a:r>
              <a:rPr lang="zh-CN" altLang="en-US" dirty="0"/>
              <a:t>位错缠结现象导致了位错硬化的现象。模型抵抗变形的能力主要是通过位错硬化获得。不含孔洞的碳化硅薄膜位错密度最大，因此在同样的压痕深度下抵抗变形的能力最强。</a:t>
            </a:r>
            <a:endParaRPr lang="zh-CN" altLang="zh-CN" dirty="0"/>
          </a:p>
        </p:txBody>
      </p:sp>
    </p:spTree>
    <p:extLst>
      <p:ext uri="{BB962C8B-B14F-4D97-AF65-F5344CB8AC3E}">
        <p14:creationId xmlns:p14="http://schemas.microsoft.com/office/powerpoint/2010/main" val="31731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3389" y="461103"/>
            <a:ext cx="1233635" cy="523220"/>
          </a:xfrm>
          <a:prstGeom prst="rect">
            <a:avLst/>
          </a:prstGeom>
        </p:spPr>
        <p:txBody>
          <a:bodyPr wrap="square">
            <a:spAutoFit/>
          </a:bodyPr>
          <a:lstStyle/>
          <a:p>
            <a:r>
              <a:rPr lang="en-US" altLang="zh-CN" sz="2800" b="1" u="sng" dirty="0" smtClean="0">
                <a:solidFill>
                  <a:srgbClr val="1A9895"/>
                </a:solidFill>
              </a:rPr>
              <a:t>3.2</a:t>
            </a:r>
            <a:endParaRPr lang="zh-CN" altLang="en-US" sz="2800" u="sng" dirty="0">
              <a:solidFill>
                <a:srgbClr val="1A9895"/>
              </a:solidFill>
            </a:endParaRPr>
          </a:p>
        </p:txBody>
      </p:sp>
      <p:sp>
        <p:nvSpPr>
          <p:cNvPr id="6" name="矩形 5"/>
          <p:cNvSpPr/>
          <p:nvPr/>
        </p:nvSpPr>
        <p:spPr>
          <a:xfrm>
            <a:off x="1766237" y="538047"/>
            <a:ext cx="2673416" cy="369332"/>
          </a:xfrm>
          <a:prstGeom prst="rect">
            <a:avLst/>
          </a:prstGeom>
        </p:spPr>
        <p:txBody>
          <a:bodyPr wrap="square">
            <a:spAutoFit/>
          </a:bodyPr>
          <a:lstStyle/>
          <a:p>
            <a:r>
              <a:rPr lang="zh-CN" altLang="en-US" b="1" i="1" dirty="0"/>
              <a:t>讨论总结</a:t>
            </a:r>
            <a:endParaRPr lang="zh-CN" altLang="zh-CN" b="1" i="1" dirty="0"/>
          </a:p>
        </p:txBody>
      </p:sp>
      <p:sp>
        <p:nvSpPr>
          <p:cNvPr id="3" name="Rectangle 2"/>
          <p:cNvSpPr>
            <a:spLocks noChangeArrowheads="1"/>
          </p:cNvSpPr>
          <p:nvPr/>
        </p:nvSpPr>
        <p:spPr bwMode="auto">
          <a:xfrm>
            <a:off x="217170" y="984323"/>
            <a:ext cx="15568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1766236" y="1829550"/>
            <a:ext cx="9554293" cy="3662541"/>
          </a:xfrm>
          <a:prstGeom prst="rect">
            <a:avLst/>
          </a:prstGeom>
        </p:spPr>
        <p:txBody>
          <a:bodyPr wrap="square">
            <a:spAutoFit/>
          </a:bodyPr>
          <a:lstStyle/>
          <a:p>
            <a:pPr algn="just">
              <a:lnSpc>
                <a:spcPts val="2000"/>
              </a:lnSpc>
              <a:spcAft>
                <a:spcPts val="0"/>
              </a:spcAft>
            </a:pPr>
            <a:r>
              <a:rPr lang="zh-CN" altLang="zh-CN" dirty="0"/>
              <a:t>通过对模型载荷位移曲线的分析和对位错分布图的观察，可以得出一些结论</a:t>
            </a:r>
            <a:r>
              <a:rPr lang="zh-CN" altLang="zh-CN" dirty="0" smtClean="0"/>
              <a:t>：</a:t>
            </a:r>
            <a:endParaRPr lang="en-US" altLang="zh-CN" dirty="0" smtClean="0"/>
          </a:p>
          <a:p>
            <a:pPr algn="just">
              <a:lnSpc>
                <a:spcPts val="2000"/>
              </a:lnSpc>
              <a:spcAft>
                <a:spcPts val="0"/>
              </a:spcAft>
            </a:pPr>
            <a:endParaRPr lang="en-US" altLang="zh-CN" dirty="0"/>
          </a:p>
          <a:p>
            <a:pPr algn="just">
              <a:lnSpc>
                <a:spcPts val="2000"/>
              </a:lnSpc>
              <a:spcAft>
                <a:spcPts val="0"/>
              </a:spcAft>
            </a:pPr>
            <a:endParaRPr lang="zh-CN" altLang="zh-CN" dirty="0"/>
          </a:p>
          <a:p>
            <a:pPr algn="just">
              <a:lnSpc>
                <a:spcPts val="2000"/>
              </a:lnSpc>
              <a:spcAft>
                <a:spcPts val="0"/>
              </a:spcAft>
            </a:pPr>
            <a:r>
              <a:rPr lang="zh-CN" altLang="zh-CN" dirty="0"/>
              <a:t>对于弹性形变阶段，孔洞的存在对单晶碳化硅基本没有影响</a:t>
            </a:r>
            <a:r>
              <a:rPr lang="zh-CN" altLang="zh-CN" dirty="0" smtClean="0"/>
              <a:t>。</a:t>
            </a:r>
            <a:endParaRPr lang="en-US" altLang="zh-CN" dirty="0" smtClean="0"/>
          </a:p>
          <a:p>
            <a:pPr algn="just">
              <a:lnSpc>
                <a:spcPts val="2000"/>
              </a:lnSpc>
              <a:spcAft>
                <a:spcPts val="0"/>
              </a:spcAft>
            </a:pPr>
            <a:endParaRPr lang="en-US" altLang="zh-CN" dirty="0" smtClean="0"/>
          </a:p>
          <a:p>
            <a:pPr algn="just">
              <a:lnSpc>
                <a:spcPts val="2000"/>
              </a:lnSpc>
              <a:spcAft>
                <a:spcPts val="0"/>
              </a:spcAft>
            </a:pPr>
            <a:r>
              <a:rPr lang="zh-CN" altLang="zh-CN" dirty="0" smtClean="0"/>
              <a:t>在</a:t>
            </a:r>
            <a:r>
              <a:rPr lang="zh-CN" altLang="zh-CN" dirty="0"/>
              <a:t>塑性形变阶段，而孔洞的存在与否会对位错形核存在影响，孔洞越大，位错</a:t>
            </a:r>
            <a:r>
              <a:rPr lang="zh-CN" altLang="zh-CN" dirty="0" smtClean="0"/>
              <a:t>形核时间</a:t>
            </a:r>
            <a:r>
              <a:rPr lang="zh-CN" altLang="zh-CN" dirty="0"/>
              <a:t>越晚</a:t>
            </a:r>
            <a:r>
              <a:rPr lang="zh-CN" altLang="zh-CN" dirty="0" smtClean="0"/>
              <a:t>，</a:t>
            </a:r>
            <a:r>
              <a:rPr lang="zh-CN" altLang="en-US" dirty="0"/>
              <a:t>载荷</a:t>
            </a:r>
            <a:r>
              <a:rPr lang="zh-CN" altLang="zh-CN" dirty="0" smtClean="0"/>
              <a:t>下降</a:t>
            </a:r>
            <a:r>
              <a:rPr lang="zh-CN" altLang="zh-CN" dirty="0"/>
              <a:t>程度</a:t>
            </a:r>
            <a:r>
              <a:rPr lang="zh-CN" altLang="zh-CN" dirty="0" smtClean="0"/>
              <a:t>也</a:t>
            </a:r>
            <a:r>
              <a:rPr lang="zh-CN" altLang="en-US" dirty="0" smtClean="0"/>
              <a:t>更</a:t>
            </a:r>
            <a:r>
              <a:rPr lang="zh-CN" altLang="zh-CN" dirty="0" smtClean="0"/>
              <a:t>大</a:t>
            </a:r>
            <a:r>
              <a:rPr lang="zh-CN" altLang="zh-CN" dirty="0"/>
              <a:t>；尺寸较小的孔洞开始产生影响所需要的形变程度较高，且影响位错增殖的能力较弱；对于较小孔洞的薄膜，经过一段时间的压缩过后，上下部分原子接触，之后可被视作不存在孔洞的薄膜</a:t>
            </a:r>
            <a:r>
              <a:rPr lang="zh-CN" altLang="zh-CN" dirty="0" smtClean="0"/>
              <a:t>。</a:t>
            </a:r>
            <a:endParaRPr lang="en-US" altLang="zh-CN" dirty="0" smtClean="0"/>
          </a:p>
          <a:p>
            <a:pPr algn="just">
              <a:lnSpc>
                <a:spcPts val="2000"/>
              </a:lnSpc>
              <a:spcAft>
                <a:spcPts val="0"/>
              </a:spcAft>
            </a:pPr>
            <a:endParaRPr lang="en-US" altLang="zh-CN" dirty="0"/>
          </a:p>
          <a:p>
            <a:pPr algn="just">
              <a:lnSpc>
                <a:spcPts val="2000"/>
              </a:lnSpc>
              <a:spcAft>
                <a:spcPts val="0"/>
              </a:spcAft>
            </a:pPr>
            <a:r>
              <a:rPr lang="zh-CN" altLang="zh-CN" dirty="0" smtClean="0"/>
              <a:t>而</a:t>
            </a:r>
            <a:r>
              <a:rPr lang="zh-CN" altLang="zh-CN" dirty="0"/>
              <a:t>不同的位错密度导致了不同的抵抗变形的能力，孔洞越大，位错密度越低，材料抵抗变形的能力就越弱。</a:t>
            </a:r>
          </a:p>
          <a:p>
            <a:r>
              <a:rPr lang="en-US" altLang="zh-CN" sz="1400" dirty="0">
                <a:latin typeface="Times New Roman" panose="02020603050405020304" pitchFamily="18" charset="0"/>
                <a:ea typeface="宋体" panose="02010600030101010101" pitchFamily="2" charset="-122"/>
              </a:rPr>
              <a:t/>
            </a:r>
            <a:br>
              <a:rPr lang="en-US" altLang="zh-CN" sz="1400" dirty="0">
                <a:latin typeface="Times New Roman" panose="02020603050405020304" pitchFamily="18" charset="0"/>
                <a:ea typeface="宋体" panose="02010600030101010101" pitchFamily="2" charset="-122"/>
              </a:rPr>
            </a:br>
            <a:endParaRPr lang="zh-CN" altLang="en-US" dirty="0"/>
          </a:p>
        </p:txBody>
      </p:sp>
    </p:spTree>
    <p:extLst>
      <p:ext uri="{BB962C8B-B14F-4D97-AF65-F5344CB8AC3E}">
        <p14:creationId xmlns:p14="http://schemas.microsoft.com/office/powerpoint/2010/main" val="128909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1091132" cy="707886"/>
          </a:xfrm>
          <a:prstGeom prst="rect">
            <a:avLst/>
          </a:prstGeom>
          <a:noFill/>
        </p:spPr>
        <p:txBody>
          <a:bodyPr wrap="square" rtlCol="0">
            <a:spAutoFit/>
          </a:bodyPr>
          <a:lstStyle/>
          <a:p>
            <a:r>
              <a:rPr lang="en-US" altLang="zh-CN" sz="4000" b="1" u="sng" dirty="0" smtClean="0">
                <a:solidFill>
                  <a:srgbClr val="1A9895"/>
                </a:solidFill>
              </a:rPr>
              <a:t>1.1</a:t>
            </a:r>
            <a:endParaRPr lang="zh-CN" altLang="en-US" sz="4000" u="sng" dirty="0">
              <a:solidFill>
                <a:srgbClr val="1A9895"/>
              </a:solidFill>
            </a:endParaRPr>
          </a:p>
        </p:txBody>
      </p:sp>
      <p:sp>
        <p:nvSpPr>
          <p:cNvPr id="3" name="矩形 2"/>
          <p:cNvSpPr/>
          <p:nvPr/>
        </p:nvSpPr>
        <p:spPr>
          <a:xfrm>
            <a:off x="1613837" y="621091"/>
            <a:ext cx="2192867" cy="369332"/>
          </a:xfrm>
          <a:prstGeom prst="rect">
            <a:avLst/>
          </a:prstGeom>
        </p:spPr>
        <p:txBody>
          <a:bodyPr wrap="square">
            <a:spAutoFit/>
          </a:bodyPr>
          <a:lstStyle/>
          <a:p>
            <a:r>
              <a:rPr lang="zh-CN" altLang="zh-CN" b="1" dirty="0"/>
              <a:t>纳米材料简介</a:t>
            </a:r>
            <a:r>
              <a:rPr lang="en-US" altLang="zh-CN" dirty="0"/>
              <a:t>	</a:t>
            </a:r>
            <a:endParaRPr lang="zh-CN" altLang="en-US" sz="2000" dirty="0"/>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pic>
        <p:nvPicPr>
          <p:cNvPr id="9" name="图片 8"/>
          <p:cNvPicPr/>
          <p:nvPr/>
        </p:nvPicPr>
        <p:blipFill>
          <a:blip r:embed="rId5">
            <a:extLst>
              <a:ext uri="{28A0092B-C50C-407E-A947-70E740481C1C}">
                <a14:useLocalDpi xmlns:a14="http://schemas.microsoft.com/office/drawing/2010/main" val="0"/>
              </a:ext>
            </a:extLst>
          </a:blip>
          <a:stretch>
            <a:fillRect/>
          </a:stretch>
        </p:blipFill>
        <p:spPr>
          <a:xfrm>
            <a:off x="946303" y="1439274"/>
            <a:ext cx="2897564" cy="2770478"/>
          </a:xfrm>
          <a:prstGeom prst="rect">
            <a:avLst/>
          </a:prstGeom>
        </p:spPr>
      </p:pic>
      <p:sp>
        <p:nvSpPr>
          <p:cNvPr id="5" name="Rectangle 1"/>
          <p:cNvSpPr>
            <a:spLocks noChangeArrowheads="1"/>
          </p:cNvSpPr>
          <p:nvPr/>
        </p:nvSpPr>
        <p:spPr bwMode="auto">
          <a:xfrm>
            <a:off x="-3447453" y="4308112"/>
            <a:ext cx="1168507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743200" algn="ctr"/>
                <a:tab pos="53340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2743200" algn="ctr"/>
                <a:tab pos="53340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2743200" algn="ctr"/>
                <a:tab pos="53340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2743200" algn="ctr"/>
                <a:tab pos="53340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2743200" algn="ctr"/>
                <a:tab pos="53340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2743200" algn="ctr"/>
                <a:tab pos="53340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2743200" algn="ctr"/>
                <a:tab pos="53340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2743200" algn="ctr"/>
                <a:tab pos="53340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2743200" algn="ctr"/>
                <a:tab pos="5334000" algn="r"/>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2743200" algn="ctr"/>
                <a:tab pos="5334000" algn="r"/>
              </a:tabLst>
            </a:pPr>
            <a:r>
              <a:rPr kumimoji="0" lang="zh-CN" altLang="zh-CN" sz="1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图</a:t>
            </a:r>
            <a:r>
              <a:rPr kumimoji="0" lang="en-US" altLang="zh-CN" sz="1000" b="0" i="0" u="none" strike="noStrike" cap="none" normalizeH="0" baseline="0" dirty="0" smtClean="0" bmk="">
                <a:ln>
                  <a:noFill/>
                </a:ln>
                <a:solidFill>
                  <a:schemeClr val="tx1"/>
                </a:solidFill>
                <a:effectLst/>
                <a:ea typeface="宋体" panose="02010600030101010101" pitchFamily="2" charset="-122"/>
                <a:cs typeface="Times New Roman" panose="02020603050405020304" pitchFamily="18" charset="0"/>
              </a:rPr>
              <a:t>1.1</a:t>
            </a:r>
            <a:r>
              <a:rPr kumimoji="0" lang="zh-CN" altLang="en-US" sz="1000" b="0" i="0" u="none" strike="noStrike" cap="none" normalizeH="0" baseline="0" dirty="0" smtClean="0" bmk="_Ref51635820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纳米晶体材料结构示意图</a:t>
            </a:r>
            <a:r>
              <a:rPr kumimoji="0" lang="en-US" altLang="zh-CN" sz="1000" b="0" i="0" u="none" strike="noStrike" cap="none" normalizeH="0" baseline="0" dirty="0" smtClean="0" bmk="_Ref516358201">
                <a:ln>
                  <a:noFill/>
                </a:ln>
                <a:solidFill>
                  <a:schemeClr val="tx1"/>
                </a:solidFill>
                <a:effectLst/>
                <a:ea typeface="宋体" panose="02010600030101010101" pitchFamily="2" charset="-122"/>
                <a:cs typeface="Times New Roman" panose="02020603050405020304" pitchFamily="18" charset="0"/>
              </a:rPr>
              <a:t>0</a:t>
            </a:r>
            <a:r>
              <a:rPr kumimoji="0" lang="zh-CN" altLang="en-US" sz="1000" b="0" i="0" u="none" strike="noStrike" cap="none" normalizeH="0" baseline="0" dirty="0" smtClean="0" bmk="_Ref51635820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：零维；</a:t>
            </a:r>
            <a:r>
              <a:rPr kumimoji="0" lang="en-US" altLang="zh-CN" sz="1000" b="0" i="0" u="none" strike="noStrike" cap="none" normalizeH="0" baseline="0" dirty="0" smtClean="0" bmk="_Ref516358201">
                <a:ln>
                  <a:noFill/>
                </a:ln>
                <a:solidFill>
                  <a:schemeClr val="tx1"/>
                </a:solidFill>
                <a:effectLst/>
                <a:ea typeface="宋体" panose="02010600030101010101" pitchFamily="2" charset="-122"/>
                <a:cs typeface="Times New Roman" panose="02020603050405020304" pitchFamily="18" charset="0"/>
              </a:rPr>
              <a:t>1</a:t>
            </a:r>
            <a:r>
              <a:rPr kumimoji="0" lang="zh-CN" altLang="en-US" sz="1000" b="0" i="0" u="none" strike="noStrike" cap="none" normalizeH="0" baseline="0" dirty="0" smtClean="0" bmk="_Ref51635820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：一维；</a:t>
            </a:r>
            <a:r>
              <a:rPr kumimoji="0" lang="en-US" altLang="zh-CN" sz="1000" b="0" i="0" u="none" strike="noStrike" cap="none" normalizeH="0" baseline="0" dirty="0" smtClean="0" bmk="_Ref516358201">
                <a:ln>
                  <a:noFill/>
                </a:ln>
                <a:solidFill>
                  <a:schemeClr val="tx1"/>
                </a:solidFill>
                <a:effectLst/>
                <a:ea typeface="宋体" panose="02010600030101010101" pitchFamily="2" charset="-122"/>
                <a:cs typeface="Times New Roman" panose="02020603050405020304" pitchFamily="18" charset="0"/>
              </a:rPr>
              <a:t>2</a:t>
            </a:r>
            <a:r>
              <a:rPr kumimoji="0" lang="zh-CN" altLang="en-US" sz="1000" b="0" i="0" u="none" strike="noStrike" cap="none" normalizeH="0" baseline="0" dirty="0" smtClean="0" bmk="_Ref51635820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：二维；</a:t>
            </a:r>
            <a:r>
              <a:rPr kumimoji="0" lang="en-US" altLang="zh-CN" sz="1000" b="0" i="0" u="none" strike="noStrike" cap="none" normalizeH="0" baseline="0" dirty="0" smtClean="0" bmk="_Ref516358201">
                <a:ln>
                  <a:noFill/>
                </a:ln>
                <a:solidFill>
                  <a:schemeClr val="tx1"/>
                </a:solidFill>
                <a:effectLst/>
                <a:ea typeface="宋体" panose="02010600030101010101" pitchFamily="2" charset="-122"/>
                <a:cs typeface="Times New Roman" panose="02020603050405020304" pitchFamily="18" charset="0"/>
              </a:rPr>
              <a:t>3</a:t>
            </a:r>
            <a:r>
              <a:rPr kumimoji="0" lang="zh-CN" altLang="en-US" sz="1000" b="0" i="0" u="none" strike="noStrike" cap="none" normalizeH="0" baseline="0" dirty="0" smtClean="0" bmk="_Ref51635820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：三维</a:t>
            </a:r>
            <a:r>
              <a:rPr kumimoji="0" lang="en-US" altLang="zh-CN" sz="1000" b="0" i="0" u="none" strike="noStrike" cap="none" normalizeH="0" baseline="30000" dirty="0" smtClean="0">
                <a:ln>
                  <a:noFill/>
                </a:ln>
                <a:solidFill>
                  <a:schemeClr val="tx1"/>
                </a:solidFill>
                <a:effectLst/>
                <a:ea typeface="宋体" panose="02010600030101010101" pitchFamily="2" charset="-122"/>
                <a:cs typeface="Times New Roman" panose="02020603050405020304" pitchFamily="18" charset="0"/>
              </a:rPr>
              <a:t>[1]</a:t>
            </a:r>
            <a:endParaRPr kumimoji="0" lang="en-US" altLang="zh-CN" sz="1000" b="0" i="0" u="none" strike="noStrike" cap="none" normalizeH="0" baseline="0" dirty="0" smtClean="0">
              <a:ln>
                <a:noFill/>
              </a:ln>
              <a:solidFill>
                <a:schemeClr val="tx1"/>
              </a:solidFill>
              <a:effectLst/>
            </a:endParaRPr>
          </a:p>
        </p:txBody>
      </p:sp>
      <p:sp>
        <p:nvSpPr>
          <p:cNvPr id="6" name="矩形 5"/>
          <p:cNvSpPr/>
          <p:nvPr/>
        </p:nvSpPr>
        <p:spPr>
          <a:xfrm>
            <a:off x="4634747" y="805757"/>
            <a:ext cx="7205779" cy="3570208"/>
          </a:xfrm>
          <a:prstGeom prst="rect">
            <a:avLst/>
          </a:prstGeom>
        </p:spPr>
        <p:txBody>
          <a:bodyPr wrap="square">
            <a:spAutoFit/>
          </a:bodyPr>
          <a:lstStyle/>
          <a:p>
            <a:endParaRPr lang="en-US" altLang="zh-CN" sz="1600" dirty="0">
              <a:latin typeface="+mj-ea"/>
              <a:ea typeface="+mj-ea"/>
              <a:cs typeface="Times New Roman" panose="02020603050405020304" pitchFamily="18" charset="0"/>
            </a:endParaRPr>
          </a:p>
          <a:p>
            <a:endParaRPr lang="en-US" altLang="zh-CN" sz="1600" dirty="0" smtClean="0">
              <a:latin typeface="+mj-ea"/>
              <a:ea typeface="+mj-ea"/>
              <a:cs typeface="Times New Roman" panose="02020603050405020304" pitchFamily="18" charset="0"/>
            </a:endParaRPr>
          </a:p>
          <a:p>
            <a:r>
              <a:rPr lang="zh-CN" altLang="zh-CN" sz="1600" dirty="0" smtClean="0">
                <a:latin typeface="+mj-ea"/>
                <a:ea typeface="+mj-ea"/>
              </a:rPr>
              <a:t>纳米</a:t>
            </a:r>
            <a:r>
              <a:rPr lang="zh-CN" altLang="zh-CN" sz="1600" dirty="0">
                <a:latin typeface="+mj-ea"/>
                <a:ea typeface="+mj-ea"/>
              </a:rPr>
              <a:t>材料是指在三维空间中至少有一维处于纳米尺寸</a:t>
            </a:r>
            <a:r>
              <a:rPr lang="en-US" altLang="zh-CN" sz="1600" dirty="0">
                <a:latin typeface="+mj-ea"/>
                <a:ea typeface="+mj-ea"/>
              </a:rPr>
              <a:t>(0.1-100 nm)</a:t>
            </a:r>
            <a:r>
              <a:rPr lang="zh-CN" altLang="zh-CN" sz="1600" dirty="0">
                <a:latin typeface="+mj-ea"/>
                <a:ea typeface="+mj-ea"/>
              </a:rPr>
              <a:t>或由它们作为基本单元构成的材料</a:t>
            </a:r>
            <a:r>
              <a:rPr lang="zh-CN" altLang="zh-CN" sz="1600" dirty="0" smtClean="0">
                <a:latin typeface="+mj-ea"/>
                <a:ea typeface="+mj-ea"/>
              </a:rPr>
              <a:t>。</a:t>
            </a:r>
            <a:endParaRPr lang="en-US" altLang="zh-CN" sz="1600" dirty="0" smtClean="0">
              <a:latin typeface="+mj-ea"/>
              <a:ea typeface="+mj-ea"/>
            </a:endParaRPr>
          </a:p>
          <a:p>
            <a:endParaRPr lang="en-US" altLang="zh-CN" sz="1600" dirty="0">
              <a:latin typeface="+mj-ea"/>
              <a:ea typeface="+mj-ea"/>
            </a:endParaRPr>
          </a:p>
          <a:p>
            <a:r>
              <a:rPr lang="zh-CN" altLang="zh-CN" sz="1600" dirty="0" smtClean="0">
                <a:latin typeface="+mj-ea"/>
                <a:ea typeface="+mj-ea"/>
              </a:rPr>
              <a:t>随着</a:t>
            </a:r>
            <a:r>
              <a:rPr lang="zh-CN" altLang="zh-CN" sz="1600" dirty="0">
                <a:latin typeface="+mj-ea"/>
                <a:ea typeface="+mj-ea"/>
              </a:rPr>
              <a:t>被加工材料粒径的减小，将出现一些独特的性质。这其中包括统计力学效应和量子力学效应。并且，同宏观系统相比，许多物理性质会改变</a:t>
            </a:r>
            <a:r>
              <a:rPr lang="zh-CN" altLang="zh-CN" sz="1600" dirty="0" smtClean="0">
                <a:latin typeface="+mj-ea"/>
                <a:ea typeface="+mj-ea"/>
              </a:rPr>
              <a:t>。</a:t>
            </a:r>
            <a:endParaRPr lang="en-US" altLang="zh-CN" sz="1600" dirty="0" smtClean="0">
              <a:latin typeface="+mj-ea"/>
              <a:ea typeface="+mj-ea"/>
            </a:endParaRPr>
          </a:p>
          <a:p>
            <a:endParaRPr lang="en-US" altLang="zh-CN" sz="1600" dirty="0" smtClean="0">
              <a:latin typeface="+mj-ea"/>
              <a:ea typeface="+mj-ea"/>
            </a:endParaRPr>
          </a:p>
          <a:p>
            <a:r>
              <a:rPr lang="zh-CN" altLang="zh-CN" sz="1600" dirty="0" smtClean="0">
                <a:latin typeface="+mj-ea"/>
                <a:ea typeface="+mj-ea"/>
              </a:rPr>
              <a:t>例如</a:t>
            </a:r>
            <a:r>
              <a:rPr lang="zh-CN" altLang="zh-CN" sz="1600" dirty="0">
                <a:latin typeface="+mj-ea"/>
                <a:ea typeface="+mj-ea"/>
              </a:rPr>
              <a:t>量子尺寸效应、小尺寸效应、表面效应、宏观量子隧道效应等基本特性</a:t>
            </a:r>
            <a:r>
              <a:rPr lang="zh-CN" altLang="zh-CN" sz="1600" dirty="0" smtClean="0">
                <a:latin typeface="+mj-ea"/>
                <a:ea typeface="+mj-ea"/>
              </a:rPr>
              <a:t>。</a:t>
            </a:r>
            <a:endParaRPr lang="en-US" altLang="zh-CN" sz="1600" dirty="0" smtClean="0">
              <a:latin typeface="+mj-ea"/>
              <a:ea typeface="+mj-ea"/>
            </a:endParaRPr>
          </a:p>
          <a:p>
            <a:endParaRPr lang="en-US" altLang="zh-CN" sz="1600" dirty="0">
              <a:latin typeface="+mj-ea"/>
              <a:ea typeface="+mj-ea"/>
            </a:endParaRPr>
          </a:p>
          <a:p>
            <a:r>
              <a:rPr lang="zh-CN" altLang="zh-CN" sz="1600" dirty="0" smtClean="0">
                <a:latin typeface="+mj-ea"/>
                <a:ea typeface="+mj-ea"/>
              </a:rPr>
              <a:t>但是</a:t>
            </a:r>
            <a:r>
              <a:rPr lang="zh-CN" altLang="zh-CN" sz="1600" dirty="0">
                <a:latin typeface="+mj-ea"/>
                <a:ea typeface="+mj-ea"/>
              </a:rPr>
              <a:t>这些特性使得纳米材料与块状结构材料有着截然不同的力学特性，而且根据经典连续介质力学建立起的分析理论将不再直接适用于纳米材料的分析，应当从跨原子</a:t>
            </a:r>
            <a:r>
              <a:rPr lang="en-US" altLang="zh-CN" sz="1600" dirty="0">
                <a:latin typeface="+mj-ea"/>
                <a:ea typeface="+mj-ea"/>
              </a:rPr>
              <a:t>-</a:t>
            </a:r>
            <a:r>
              <a:rPr lang="zh-CN" altLang="zh-CN" sz="1600" dirty="0">
                <a:latin typeface="+mj-ea"/>
                <a:ea typeface="+mj-ea"/>
              </a:rPr>
              <a:t>连续介质的多尺度上进行分析。</a:t>
            </a:r>
          </a:p>
          <a:p>
            <a:endParaRPr lang="zh-CN" altLang="en-US" dirty="0"/>
          </a:p>
        </p:txBody>
      </p:sp>
    </p:spTree>
    <p:extLst>
      <p:ext uri="{BB962C8B-B14F-4D97-AF65-F5344CB8AC3E}">
        <p14:creationId xmlns:p14="http://schemas.microsoft.com/office/powerpoint/2010/main" val="3653193994"/>
      </p:ext>
    </p:extLst>
  </p:cSld>
  <p:clrMapOvr>
    <a:masterClrMapping/>
  </p:clrMapOvr>
  <mc:AlternateContent xmlns:mc="http://schemas.openxmlformats.org/markup-compatibility/2006" xmlns:p14="http://schemas.microsoft.com/office/powerpoint/2010/main">
    <mc:Choice Requires="p14">
      <p:transition spd="med" p14:dur="700" advTm="35">
        <p:fade/>
      </p:transition>
    </mc:Choice>
    <mc:Fallback xmlns="">
      <p:transition spd="med" advTm="35">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127" y="2557690"/>
            <a:ext cx="11301041" cy="1600438"/>
          </a:xfrm>
          <a:prstGeom prst="rect">
            <a:avLst/>
          </a:prstGeom>
          <a:noFill/>
        </p:spPr>
        <p:txBody>
          <a:bodyPr wrap="square" rtlCol="0">
            <a:spAutoFit/>
          </a:bodyPr>
          <a:lstStyle/>
          <a:p>
            <a:r>
              <a:rPr lang="en-US" altLang="zh-CN" sz="5400" b="1" dirty="0" smtClean="0">
                <a:solidFill>
                  <a:schemeClr val="bg1"/>
                </a:solidFill>
              </a:rPr>
              <a:t>Part </a:t>
            </a:r>
            <a:r>
              <a:rPr lang="en-US" altLang="zh-CN" sz="5400" b="1" dirty="0" smtClean="0">
                <a:solidFill>
                  <a:schemeClr val="bg1"/>
                </a:solidFill>
              </a:rPr>
              <a:t>Four</a:t>
            </a:r>
            <a:endParaRPr lang="en-US" altLang="zh-CN" sz="5400" b="1" dirty="0" smtClean="0">
              <a:solidFill>
                <a:schemeClr val="bg1"/>
              </a:solidFill>
            </a:endParaRPr>
          </a:p>
          <a:p>
            <a:r>
              <a:rPr lang="zh-CN" altLang="en-US" sz="4400" b="1" dirty="0" smtClean="0">
                <a:solidFill>
                  <a:schemeClr val="bg1"/>
                </a:solidFill>
              </a:rPr>
              <a:t>结论与展望</a:t>
            </a:r>
            <a:endParaRPr lang="zh-CN" altLang="zh-CN" sz="4400" b="1"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5">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extLst>
      <p:ext uri="{BB962C8B-B14F-4D97-AF65-F5344CB8AC3E}">
        <p14:creationId xmlns:p14="http://schemas.microsoft.com/office/powerpoint/2010/main" val="823887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1091132" cy="707886"/>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3" name="矩形 2"/>
          <p:cNvSpPr/>
          <p:nvPr/>
        </p:nvSpPr>
        <p:spPr>
          <a:xfrm>
            <a:off x="1766237" y="537979"/>
            <a:ext cx="2512995" cy="461665"/>
          </a:xfrm>
          <a:prstGeom prst="rect">
            <a:avLst/>
          </a:prstGeom>
        </p:spPr>
        <p:txBody>
          <a:bodyPr wrap="square">
            <a:spAutoFit/>
          </a:bodyPr>
          <a:lstStyle/>
          <a:p>
            <a:r>
              <a:rPr lang="zh-CN" altLang="en-US" sz="2400" b="1" dirty="0" smtClean="0"/>
              <a:t>结论与展望</a:t>
            </a:r>
            <a:endParaRPr lang="zh-CN" altLang="zh-CN" sz="2400" b="1" dirty="0"/>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5794" y="1096308"/>
            <a:ext cx="1233635" cy="523220"/>
          </a:xfrm>
          <a:prstGeom prst="rect">
            <a:avLst/>
          </a:prstGeom>
        </p:spPr>
        <p:txBody>
          <a:bodyPr wrap="square">
            <a:spAutoFit/>
          </a:bodyPr>
          <a:lstStyle/>
          <a:p>
            <a:r>
              <a:rPr lang="en-US" altLang="zh-CN" sz="2800" b="1" u="sng" dirty="0" smtClean="0">
                <a:solidFill>
                  <a:srgbClr val="1A9895"/>
                </a:solidFill>
              </a:rPr>
              <a:t>5.1</a:t>
            </a:r>
            <a:endParaRPr lang="zh-CN" altLang="en-US" sz="2800" u="sng" dirty="0">
              <a:solidFill>
                <a:srgbClr val="1A9895"/>
              </a:solidFill>
            </a:endParaRPr>
          </a:p>
        </p:txBody>
      </p:sp>
      <p:sp>
        <p:nvSpPr>
          <p:cNvPr id="6" name="矩形 5"/>
          <p:cNvSpPr/>
          <p:nvPr/>
        </p:nvSpPr>
        <p:spPr>
          <a:xfrm>
            <a:off x="1766237" y="1210608"/>
            <a:ext cx="2673416" cy="369332"/>
          </a:xfrm>
          <a:prstGeom prst="rect">
            <a:avLst/>
          </a:prstGeom>
        </p:spPr>
        <p:txBody>
          <a:bodyPr wrap="square">
            <a:spAutoFit/>
          </a:bodyPr>
          <a:lstStyle/>
          <a:p>
            <a:r>
              <a:rPr lang="zh-CN" altLang="en-US" b="1" dirty="0" smtClean="0"/>
              <a:t>结论</a:t>
            </a:r>
            <a:endParaRPr lang="zh-CN" altLang="zh-CN" b="1" dirty="0"/>
          </a:p>
        </p:txBody>
      </p:sp>
      <p:sp>
        <p:nvSpPr>
          <p:cNvPr id="7" name="矩形 6"/>
          <p:cNvSpPr/>
          <p:nvPr/>
        </p:nvSpPr>
        <p:spPr>
          <a:xfrm>
            <a:off x="669489" y="1542044"/>
            <a:ext cx="11522511" cy="5029390"/>
          </a:xfrm>
          <a:prstGeom prst="rect">
            <a:avLst/>
          </a:prstGeom>
        </p:spPr>
        <p:txBody>
          <a:bodyPr wrap="square">
            <a:spAutoFit/>
          </a:bodyPr>
          <a:lstStyle/>
          <a:p>
            <a:pPr>
              <a:lnSpc>
                <a:spcPct val="150000"/>
              </a:lnSpc>
            </a:pPr>
            <a:r>
              <a:rPr lang="zh-CN" altLang="en-US" dirty="0" smtClean="0"/>
              <a:t>在这次的毕业设计里，我</a:t>
            </a:r>
            <a:r>
              <a:rPr lang="zh-CN" altLang="zh-CN" dirty="0" smtClean="0"/>
              <a:t>采用</a:t>
            </a:r>
            <a:r>
              <a:rPr lang="zh-CN" altLang="en-US" dirty="0" smtClean="0"/>
              <a:t>了</a:t>
            </a:r>
            <a:r>
              <a:rPr lang="zh-CN" altLang="zh-CN" dirty="0" smtClean="0"/>
              <a:t>经典</a:t>
            </a:r>
            <a:r>
              <a:rPr lang="zh-CN" altLang="zh-CN" dirty="0"/>
              <a:t>分子动力学模拟方法研究了纳米压痕模拟中，单晶碳化硅的位错形成机制以及孔洞缺陷大小对其位错的影响。</a:t>
            </a:r>
          </a:p>
          <a:p>
            <a:pPr>
              <a:lnSpc>
                <a:spcPct val="150000"/>
              </a:lnSpc>
            </a:pPr>
            <a:r>
              <a:rPr lang="zh-CN" altLang="zh-CN" dirty="0"/>
              <a:t>对压痕的详细分析表明：孔洞的存在会影响薄膜的分子压痕模拟，对其位错的形成，扩散和增殖产生明显的影响。载荷位移曲线中的第一个不连续性突然下降与位错形核有关。单晶碳化硅薄膜中的孔洞通过在孔洞表面形成新的无序原子导致其与压痕表面的无序原子共同形成了位错源，之后位错源的形成则导致了载荷的突然下降。对于孔洞较大的单晶碳化硅薄膜，这个突然下降的程度更剧烈。</a:t>
            </a:r>
          </a:p>
          <a:p>
            <a:pPr>
              <a:lnSpc>
                <a:spcPct val="150000"/>
              </a:lnSpc>
            </a:pPr>
            <a:r>
              <a:rPr lang="zh-CN" altLang="zh-CN" dirty="0"/>
              <a:t>之后位错通过攀移和滑移共同作用，位错线逐渐扩散，甚至形成了位错环。</a:t>
            </a:r>
          </a:p>
          <a:p>
            <a:pPr>
              <a:lnSpc>
                <a:spcPct val="150000"/>
              </a:lnSpc>
            </a:pPr>
            <a:r>
              <a:rPr lang="zh-CN" altLang="zh-CN" dirty="0"/>
              <a:t>之后由于孔洞的存在，承担了一部分的形变。导致了含有孔洞的单晶碳化硅的位错密度要显著低于不含孔洞的单晶碳化硅。但当孔洞的位置远离压头压入的位置时，材料的形变无法传递到孔洞位置。反映在载荷位移曲线上就是前期阶段，含有较小孔洞的单晶碳化硅曲线与不含孔洞的单晶碳化硅薄膜曲线十分相似。而直到压头压入一定位置后，两者曲线才分离。而位错导致的加工硬化能使材料的强度上升。这个结果是含有孔洞的单晶碳化硅的承受载荷明显低于不含孔洞的单晶碳化硅。含有的孔洞越大，其承受的载荷数值越小。</a:t>
            </a:r>
          </a:p>
        </p:txBody>
      </p:sp>
    </p:spTree>
    <p:extLst>
      <p:ext uri="{BB962C8B-B14F-4D97-AF65-F5344CB8AC3E}">
        <p14:creationId xmlns:p14="http://schemas.microsoft.com/office/powerpoint/2010/main" val="303058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1091132" cy="707886"/>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3" name="矩形 2"/>
          <p:cNvSpPr/>
          <p:nvPr/>
        </p:nvSpPr>
        <p:spPr>
          <a:xfrm>
            <a:off x="1766237" y="537979"/>
            <a:ext cx="2512995" cy="461665"/>
          </a:xfrm>
          <a:prstGeom prst="rect">
            <a:avLst/>
          </a:prstGeom>
        </p:spPr>
        <p:txBody>
          <a:bodyPr wrap="square">
            <a:spAutoFit/>
          </a:bodyPr>
          <a:lstStyle/>
          <a:p>
            <a:r>
              <a:rPr lang="zh-CN" altLang="en-US" sz="2400" b="1" dirty="0" smtClean="0"/>
              <a:t>结论与展望</a:t>
            </a:r>
            <a:endParaRPr lang="zh-CN" altLang="zh-CN" sz="2400" b="1" dirty="0"/>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矩形 4"/>
          <p:cNvSpPr/>
          <p:nvPr/>
        </p:nvSpPr>
        <p:spPr>
          <a:xfrm>
            <a:off x="785794" y="1096308"/>
            <a:ext cx="1233635" cy="523220"/>
          </a:xfrm>
          <a:prstGeom prst="rect">
            <a:avLst/>
          </a:prstGeom>
        </p:spPr>
        <p:txBody>
          <a:bodyPr wrap="square">
            <a:spAutoFit/>
          </a:bodyPr>
          <a:lstStyle/>
          <a:p>
            <a:r>
              <a:rPr lang="en-US" altLang="zh-CN" sz="2800" b="1" u="sng" dirty="0" smtClean="0">
                <a:solidFill>
                  <a:srgbClr val="1A9895"/>
                </a:solidFill>
              </a:rPr>
              <a:t>5.2</a:t>
            </a:r>
            <a:endParaRPr lang="zh-CN" altLang="en-US" sz="2800" u="sng" dirty="0">
              <a:solidFill>
                <a:srgbClr val="1A9895"/>
              </a:solidFill>
            </a:endParaRPr>
          </a:p>
        </p:txBody>
      </p:sp>
      <p:sp>
        <p:nvSpPr>
          <p:cNvPr id="6" name="矩形 5"/>
          <p:cNvSpPr/>
          <p:nvPr/>
        </p:nvSpPr>
        <p:spPr>
          <a:xfrm>
            <a:off x="1766237" y="1210608"/>
            <a:ext cx="2673416" cy="369332"/>
          </a:xfrm>
          <a:prstGeom prst="rect">
            <a:avLst/>
          </a:prstGeom>
        </p:spPr>
        <p:txBody>
          <a:bodyPr wrap="square">
            <a:spAutoFit/>
          </a:bodyPr>
          <a:lstStyle/>
          <a:p>
            <a:r>
              <a:rPr lang="zh-CN" altLang="en-US" b="1" dirty="0" smtClean="0"/>
              <a:t>展望</a:t>
            </a:r>
            <a:endParaRPr lang="zh-CN" altLang="zh-CN" b="1" dirty="0"/>
          </a:p>
        </p:txBody>
      </p:sp>
      <p:sp>
        <p:nvSpPr>
          <p:cNvPr id="7" name="矩形 6"/>
          <p:cNvSpPr/>
          <p:nvPr/>
        </p:nvSpPr>
        <p:spPr>
          <a:xfrm>
            <a:off x="669489" y="1542044"/>
            <a:ext cx="11522511" cy="5632311"/>
          </a:xfrm>
          <a:prstGeom prst="rect">
            <a:avLst/>
          </a:prstGeom>
        </p:spPr>
        <p:txBody>
          <a:bodyPr wrap="square">
            <a:spAutoFit/>
          </a:bodyPr>
          <a:lstStyle/>
          <a:p>
            <a:pPr>
              <a:lnSpc>
                <a:spcPct val="200000"/>
              </a:lnSpc>
            </a:pPr>
            <a:r>
              <a:rPr lang="zh-CN" altLang="zh-CN" dirty="0"/>
              <a:t>纳米材料在高压下的力学行为是当前材料科学领域的热点问题</a:t>
            </a:r>
            <a:r>
              <a:rPr lang="zh-CN" altLang="zh-CN" dirty="0" smtClean="0"/>
              <a:t>，研究对于</a:t>
            </a:r>
            <a:r>
              <a:rPr lang="zh-CN" altLang="zh-CN" dirty="0"/>
              <a:t>深入探讨纳米材料在高压下的一般机理提供了有意义的参考。为更深入的探究包括单晶碳化硅纳米晶体等纳米颗粒的力学性能，还能从以下几个方面进行进一步的探讨：</a:t>
            </a:r>
          </a:p>
          <a:p>
            <a:pPr>
              <a:lnSpc>
                <a:spcPct val="200000"/>
              </a:lnSpc>
            </a:pPr>
            <a:r>
              <a:rPr lang="en-US" altLang="zh-CN" dirty="0"/>
              <a:t>1</a:t>
            </a:r>
            <a:r>
              <a:rPr lang="zh-CN" altLang="zh-CN" dirty="0"/>
              <a:t>、温度、压缩方向、压头选取对碳化硅</a:t>
            </a:r>
            <a:r>
              <a:rPr lang="zh-CN" altLang="zh-CN" dirty="0" smtClean="0"/>
              <a:t>纳米</a:t>
            </a:r>
            <a:r>
              <a:rPr lang="zh-CN" altLang="en-US" dirty="0" smtClean="0"/>
              <a:t>单</a:t>
            </a:r>
            <a:r>
              <a:rPr lang="zh-CN" altLang="zh-CN" dirty="0" smtClean="0"/>
              <a:t>晶</a:t>
            </a:r>
            <a:r>
              <a:rPr lang="zh-CN" altLang="zh-CN" dirty="0"/>
              <a:t>材料力学行为的影响；</a:t>
            </a:r>
          </a:p>
          <a:p>
            <a:pPr>
              <a:lnSpc>
                <a:spcPct val="200000"/>
              </a:lnSpc>
            </a:pPr>
            <a:r>
              <a:rPr lang="en-US" altLang="zh-CN" dirty="0"/>
              <a:t>2</a:t>
            </a:r>
            <a:r>
              <a:rPr lang="zh-CN" altLang="zh-CN" dirty="0"/>
              <a:t>、杂质原子、替代原子、间隙原子等缺陷对单晶碳化硅纳米晶体力学性能的影响。</a:t>
            </a:r>
          </a:p>
          <a:p>
            <a:pPr>
              <a:lnSpc>
                <a:spcPct val="200000"/>
              </a:lnSpc>
            </a:pPr>
            <a:r>
              <a:rPr lang="zh-CN" altLang="zh-CN" dirty="0"/>
              <a:t>总之，纳米材料力学性能的研究是材料物理、材料化学、微纳电子器件等领域的重要分支，由于存在诸多因素对力学性能的影响以及分子动力学方法本身的局限性，已完成的工作十分有限，希望将来的学者们能进行更系统详细的研究。</a:t>
            </a:r>
          </a:p>
          <a:p>
            <a:pPr>
              <a:lnSpc>
                <a:spcPct val="200000"/>
              </a:lnSpc>
            </a:pPr>
            <a:r>
              <a:rPr lang="en-US" altLang="zh-CN" dirty="0"/>
              <a:t/>
            </a:r>
            <a:br>
              <a:rPr lang="en-US" altLang="zh-CN" dirty="0"/>
            </a:br>
            <a:endParaRPr lang="zh-CN" altLang="zh-CN" dirty="0"/>
          </a:p>
        </p:txBody>
      </p:sp>
    </p:spTree>
    <p:extLst>
      <p:ext uri="{BB962C8B-B14F-4D97-AF65-F5344CB8AC3E}">
        <p14:creationId xmlns:p14="http://schemas.microsoft.com/office/powerpoint/2010/main" val="156003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05967" y="402923"/>
            <a:ext cx="11191393" cy="5727886"/>
          </a:xfrm>
          <a:prstGeom prst="rect">
            <a:avLst/>
          </a:prstGeom>
          <a:solidFill>
            <a:srgbClr val="E4E4E4"/>
          </a:solidFill>
          <a:ln w="190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3" name="文本框 2"/>
          <p:cNvSpPr txBox="1"/>
          <p:nvPr/>
        </p:nvSpPr>
        <p:spPr>
          <a:xfrm>
            <a:off x="5576734" y="2695363"/>
            <a:ext cx="2270227" cy="707886"/>
          </a:xfrm>
          <a:prstGeom prst="rect">
            <a:avLst/>
          </a:prstGeom>
          <a:noFill/>
        </p:spPr>
        <p:txBody>
          <a:bodyPr wrap="square" rtlCol="0">
            <a:spAutoFit/>
          </a:bodyPr>
          <a:lstStyle/>
          <a:p>
            <a:r>
              <a:rPr lang="zh-CN" altLang="en-US" sz="4000" b="1" i="1" dirty="0">
                <a:solidFill>
                  <a:srgbClr val="1A9895"/>
                </a:solidFill>
              </a:rPr>
              <a:t>致谢</a:t>
            </a:r>
          </a:p>
        </p:txBody>
      </p:sp>
    </p:spTree>
    <p:extLst>
      <p:ext uri="{BB962C8B-B14F-4D97-AF65-F5344CB8AC3E}">
        <p14:creationId xmlns:p14="http://schemas.microsoft.com/office/powerpoint/2010/main" val="3225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3" name="矩形 2"/>
          <p:cNvSpPr/>
          <p:nvPr/>
        </p:nvSpPr>
        <p:spPr>
          <a:xfrm>
            <a:off x="3713619" y="2383992"/>
            <a:ext cx="4764766" cy="1446550"/>
          </a:xfrm>
          <a:prstGeom prst="rect">
            <a:avLst/>
          </a:prstGeom>
        </p:spPr>
        <p:txBody>
          <a:bodyPr wrap="none">
            <a:spAutoFit/>
          </a:bodyPr>
          <a:lstStyle/>
          <a:p>
            <a:pPr algn="ctr"/>
            <a:r>
              <a:rPr lang="en-US" altLang="zh-CN" sz="4400" b="1" dirty="0"/>
              <a:t>THANK YOU </a:t>
            </a:r>
          </a:p>
          <a:p>
            <a:pPr algn="ctr"/>
            <a:r>
              <a:rPr lang="en-US" altLang="zh-CN" sz="4400" b="1" dirty="0" smtClean="0"/>
              <a:t>FOR </a:t>
            </a:r>
            <a:r>
              <a:rPr lang="en-US" altLang="zh-CN" sz="4400" b="1" dirty="0"/>
              <a:t>WATCHING</a:t>
            </a:r>
          </a:p>
        </p:txBody>
      </p:sp>
      <p:sp>
        <p:nvSpPr>
          <p:cNvPr id="4" name="矩形 3"/>
          <p:cNvSpPr/>
          <p:nvPr/>
        </p:nvSpPr>
        <p:spPr>
          <a:xfrm>
            <a:off x="4885148" y="3737409"/>
            <a:ext cx="2421704" cy="646331"/>
          </a:xfrm>
          <a:prstGeom prst="rect">
            <a:avLst/>
          </a:prstGeom>
        </p:spPr>
        <p:txBody>
          <a:bodyPr wrap="square">
            <a:spAutoFit/>
          </a:bodyPr>
          <a:lstStyle/>
          <a:p>
            <a:pPr algn="ctr"/>
            <a:r>
              <a:rPr lang="zh-CN" altLang="en-US" dirty="0"/>
              <a:t>指导</a:t>
            </a:r>
            <a:r>
              <a:rPr lang="zh-CN" altLang="en-US" dirty="0" smtClean="0"/>
              <a:t>老师：皮文丽</a:t>
            </a:r>
            <a:endParaRPr lang="en-US" altLang="zh-CN" dirty="0" smtClean="0"/>
          </a:p>
          <a:p>
            <a:pPr algn="ctr"/>
            <a:r>
              <a:rPr lang="zh-CN" altLang="en-US" dirty="0" smtClean="0"/>
              <a:t>学生：</a:t>
            </a:r>
            <a:r>
              <a:rPr lang="zh-CN" altLang="en-US" dirty="0"/>
              <a:t>王静</a:t>
            </a:r>
            <a:endParaRPr lang="en-US" altLang="zh-CN" dirty="0"/>
          </a:p>
        </p:txBody>
      </p:sp>
      <p:cxnSp>
        <p:nvCxnSpPr>
          <p:cNvPr id="6" name="直接连接符 5"/>
          <p:cNvCxnSpPr/>
          <p:nvPr/>
        </p:nvCxnSpPr>
        <p:spPr>
          <a:xfrm>
            <a:off x="3852333" y="3737409"/>
            <a:ext cx="4626052" cy="0"/>
          </a:xfrm>
          <a:prstGeom prst="line">
            <a:avLst/>
          </a:prstGeom>
          <a:ln>
            <a:solidFill>
              <a:srgbClr val="1A98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402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7564108" y="1430837"/>
            <a:ext cx="6906126" cy="6901371"/>
          </a:xfrm>
          <a:prstGeom prst="ellipse">
            <a:avLst/>
          </a:prstGeom>
          <a:solidFill>
            <a:srgbClr val="83D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85794" y="402923"/>
            <a:ext cx="994880" cy="707886"/>
          </a:xfrm>
          <a:prstGeom prst="rect">
            <a:avLst/>
          </a:prstGeom>
          <a:noFill/>
        </p:spPr>
        <p:txBody>
          <a:bodyPr wrap="square" rtlCol="0">
            <a:spAutoFit/>
          </a:bodyPr>
          <a:lstStyle/>
          <a:p>
            <a:r>
              <a:rPr lang="en-US" altLang="zh-CN" sz="4000" b="1" u="sng" dirty="0" smtClean="0">
                <a:solidFill>
                  <a:srgbClr val="1A9895"/>
                </a:solidFill>
              </a:rPr>
              <a:t>1.2</a:t>
            </a:r>
            <a:endParaRPr lang="zh-CN" altLang="en-US" sz="4000" u="sng" dirty="0">
              <a:solidFill>
                <a:srgbClr val="1A9895"/>
              </a:solidFill>
            </a:endParaRPr>
          </a:p>
        </p:txBody>
      </p:sp>
      <p:sp>
        <p:nvSpPr>
          <p:cNvPr id="3" name="矩形 2"/>
          <p:cNvSpPr/>
          <p:nvPr/>
        </p:nvSpPr>
        <p:spPr>
          <a:xfrm>
            <a:off x="1651000" y="618366"/>
            <a:ext cx="2192867" cy="369332"/>
          </a:xfrm>
          <a:prstGeom prst="rect">
            <a:avLst/>
          </a:prstGeom>
        </p:spPr>
        <p:txBody>
          <a:bodyPr wrap="square">
            <a:spAutoFit/>
          </a:bodyPr>
          <a:lstStyle/>
          <a:p>
            <a:r>
              <a:rPr lang="zh-CN" altLang="zh-CN" b="1" dirty="0" smtClean="0"/>
              <a:t>碳化</a:t>
            </a:r>
            <a:r>
              <a:rPr lang="zh-CN" altLang="zh-CN" b="1" dirty="0"/>
              <a:t>硅晶体</a:t>
            </a:r>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6" name="矩形 5"/>
          <p:cNvSpPr/>
          <p:nvPr/>
        </p:nvSpPr>
        <p:spPr>
          <a:xfrm>
            <a:off x="1025952" y="2019201"/>
            <a:ext cx="9991219" cy="2862322"/>
          </a:xfrm>
          <a:prstGeom prst="rect">
            <a:avLst/>
          </a:prstGeom>
        </p:spPr>
        <p:txBody>
          <a:bodyPr wrap="square">
            <a:spAutoFit/>
          </a:bodyPr>
          <a:lstStyle/>
          <a:p>
            <a:r>
              <a:rPr lang="zh-CN" altLang="zh-CN" sz="3600" dirty="0">
                <a:solidFill>
                  <a:schemeClr val="tx1">
                    <a:lumMod val="65000"/>
                    <a:lumOff val="35000"/>
                  </a:schemeClr>
                </a:solidFill>
              </a:rPr>
              <a:t>纳米单晶碳化硅（</a:t>
            </a:r>
            <a:r>
              <a:rPr lang="en-US" altLang="zh-CN" sz="3600" dirty="0" err="1">
                <a:solidFill>
                  <a:schemeClr val="tx1">
                    <a:lumMod val="65000"/>
                    <a:lumOff val="35000"/>
                  </a:schemeClr>
                </a:solidFill>
              </a:rPr>
              <a:t>SiC</a:t>
            </a:r>
            <a:r>
              <a:rPr lang="zh-CN" altLang="zh-CN" sz="3600" dirty="0">
                <a:solidFill>
                  <a:schemeClr val="tx1">
                    <a:lumMod val="65000"/>
                    <a:lumOff val="35000"/>
                  </a:schemeClr>
                </a:solidFill>
              </a:rPr>
              <a:t>）材料由于拥有高温稳定性、高电场击穿强度、高能带隙、热导率高、介电常数低和抗辐射能力强等特性，在各个领域中拥有极大的研究潜能，目前广泛应用于微机电系统（</a:t>
            </a:r>
            <a:r>
              <a:rPr lang="en-US" altLang="zh-CN" sz="3600" dirty="0">
                <a:solidFill>
                  <a:schemeClr val="tx1">
                    <a:lumMod val="65000"/>
                    <a:lumOff val="35000"/>
                  </a:schemeClr>
                </a:solidFill>
              </a:rPr>
              <a:t>MEMS</a:t>
            </a:r>
            <a:r>
              <a:rPr lang="zh-CN" altLang="zh-CN" sz="3600" dirty="0">
                <a:solidFill>
                  <a:schemeClr val="tx1">
                    <a:lumMod val="65000"/>
                    <a:lumOff val="35000"/>
                  </a:schemeClr>
                </a:solidFill>
              </a:rPr>
              <a:t>）、高能半导体器件等领域</a:t>
            </a:r>
            <a:r>
              <a:rPr lang="zh-CN" altLang="zh-CN" sz="3600" dirty="0" smtClean="0">
                <a:solidFill>
                  <a:schemeClr val="tx1">
                    <a:lumMod val="65000"/>
                    <a:lumOff val="35000"/>
                  </a:schemeClr>
                </a:solidFill>
              </a:rPr>
              <a:t>。</a:t>
            </a:r>
            <a:endParaRPr lang="en-US" altLang="zh-CN" sz="3600" dirty="0" smtClean="0">
              <a:solidFill>
                <a:schemeClr val="tx1">
                  <a:lumMod val="65000"/>
                  <a:lumOff val="35000"/>
                </a:schemeClr>
              </a:solidFill>
            </a:endParaRPr>
          </a:p>
        </p:txBody>
      </p:sp>
    </p:spTree>
    <p:extLst>
      <p:ext uri="{BB962C8B-B14F-4D97-AF65-F5344CB8AC3E}">
        <p14:creationId xmlns:p14="http://schemas.microsoft.com/office/powerpoint/2010/main" val="3179090959"/>
      </p:ext>
    </p:extLst>
  </p:cSld>
  <p:clrMapOvr>
    <a:masterClrMapping/>
  </p:clrMapOvr>
  <mc:AlternateContent xmlns:mc="http://schemas.openxmlformats.org/markup-compatibility/2006" xmlns:p14="http://schemas.microsoft.com/office/powerpoint/2010/main">
    <mc:Choice Requires="p14">
      <p:transition spd="med" p14:dur="700" advTm="3644">
        <p:fade/>
      </p:transition>
    </mc:Choice>
    <mc:Fallback xmlns="">
      <p:transition spd="med" advTm="3644">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3" y="402923"/>
            <a:ext cx="970817" cy="707886"/>
          </a:xfrm>
          <a:prstGeom prst="rect">
            <a:avLst/>
          </a:prstGeom>
          <a:noFill/>
        </p:spPr>
        <p:txBody>
          <a:bodyPr wrap="square" rtlCol="0">
            <a:spAutoFit/>
          </a:bodyPr>
          <a:lstStyle/>
          <a:p>
            <a:r>
              <a:rPr lang="en-US" altLang="zh-CN" sz="4000" b="1" u="sng" dirty="0" smtClean="0">
                <a:solidFill>
                  <a:srgbClr val="1A9895"/>
                </a:solidFill>
              </a:rPr>
              <a:t>1.2</a:t>
            </a:r>
            <a:endParaRPr lang="zh-CN" altLang="en-US" sz="4000" u="sng" dirty="0">
              <a:solidFill>
                <a:srgbClr val="1A9895"/>
              </a:solidFill>
            </a:endParaRPr>
          </a:p>
        </p:txBody>
      </p:sp>
      <p:sp>
        <p:nvSpPr>
          <p:cNvPr id="3" name="矩形 2"/>
          <p:cNvSpPr/>
          <p:nvPr/>
        </p:nvSpPr>
        <p:spPr>
          <a:xfrm>
            <a:off x="1651000" y="618366"/>
            <a:ext cx="2192867" cy="369332"/>
          </a:xfrm>
          <a:prstGeom prst="rect">
            <a:avLst/>
          </a:prstGeom>
        </p:spPr>
        <p:txBody>
          <a:bodyPr wrap="square">
            <a:spAutoFit/>
          </a:bodyPr>
          <a:lstStyle/>
          <a:p>
            <a:r>
              <a:rPr lang="zh-CN" altLang="zh-CN" b="1" dirty="0" smtClean="0"/>
              <a:t>碳化</a:t>
            </a:r>
            <a:r>
              <a:rPr lang="zh-CN" altLang="zh-CN" b="1" dirty="0"/>
              <a:t>硅晶体</a:t>
            </a:r>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6" name="矩形 5"/>
          <p:cNvSpPr/>
          <p:nvPr/>
        </p:nvSpPr>
        <p:spPr>
          <a:xfrm>
            <a:off x="785795" y="1326252"/>
            <a:ext cx="10980602" cy="2031325"/>
          </a:xfrm>
          <a:prstGeom prst="rect">
            <a:avLst/>
          </a:prstGeom>
        </p:spPr>
        <p:txBody>
          <a:bodyPr wrap="square">
            <a:spAutoFit/>
          </a:bodyPr>
          <a:lstStyle/>
          <a:p>
            <a:r>
              <a:rPr lang="en-US" altLang="zh-CN" dirty="0" smtClean="0"/>
              <a:t>       </a:t>
            </a:r>
            <a:r>
              <a:rPr lang="zh-CN" altLang="zh-CN" spc="300" dirty="0" smtClean="0">
                <a:latin typeface="+mn-ea"/>
              </a:rPr>
              <a:t>碳化</a:t>
            </a:r>
            <a:r>
              <a:rPr lang="zh-CN" altLang="zh-CN" spc="300" dirty="0">
                <a:latin typeface="+mn-ea"/>
              </a:rPr>
              <a:t>硅</a:t>
            </a:r>
            <a:r>
              <a:rPr lang="en-US" altLang="zh-CN" spc="300" dirty="0">
                <a:latin typeface="+mn-ea"/>
              </a:rPr>
              <a:t>(</a:t>
            </a:r>
            <a:r>
              <a:rPr lang="en-US" altLang="zh-CN" spc="300" dirty="0" err="1">
                <a:latin typeface="+mn-ea"/>
              </a:rPr>
              <a:t>SiC</a:t>
            </a:r>
            <a:r>
              <a:rPr lang="en-US" altLang="zh-CN" spc="300" dirty="0">
                <a:latin typeface="+mn-ea"/>
              </a:rPr>
              <a:t>)</a:t>
            </a:r>
            <a:r>
              <a:rPr lang="zh-CN" altLang="zh-CN" spc="300" dirty="0">
                <a:latin typeface="+mn-ea"/>
              </a:rPr>
              <a:t>拥有多种</a:t>
            </a:r>
            <a:r>
              <a:rPr lang="zh-CN" altLang="zh-CN" spc="300" dirty="0" smtClean="0">
                <a:latin typeface="+mn-ea"/>
              </a:rPr>
              <a:t>不同晶</a:t>
            </a:r>
            <a:r>
              <a:rPr lang="zh-CN" altLang="zh-CN" spc="300" dirty="0">
                <a:latin typeface="+mn-ea"/>
              </a:rPr>
              <a:t>型</a:t>
            </a:r>
            <a:r>
              <a:rPr lang="zh-CN" altLang="zh-CN" spc="300" dirty="0" smtClean="0">
                <a:latin typeface="+mn-ea"/>
              </a:rPr>
              <a:t>，</a:t>
            </a:r>
            <a:r>
              <a:rPr lang="en-US" altLang="zh-CN" spc="300" dirty="0">
                <a:latin typeface="+mn-ea"/>
              </a:rPr>
              <a:t>T. Daulton</a:t>
            </a:r>
            <a:r>
              <a:rPr lang="zh-CN" altLang="zh-CN" spc="300" dirty="0">
                <a:latin typeface="+mn-ea"/>
              </a:rPr>
              <a:t>等人</a:t>
            </a:r>
            <a:r>
              <a:rPr lang="en-US" altLang="zh-CN" spc="300" baseline="30000" dirty="0">
                <a:latin typeface="+mn-ea"/>
              </a:rPr>
              <a:t>[2]</a:t>
            </a:r>
            <a:r>
              <a:rPr lang="zh-CN" altLang="zh-CN" spc="300" dirty="0">
                <a:latin typeface="+mn-ea"/>
              </a:rPr>
              <a:t>曾引用过</a:t>
            </a:r>
            <a:r>
              <a:rPr lang="en-US" altLang="zh-CN" spc="300" dirty="0">
                <a:latin typeface="+mn-ea"/>
              </a:rPr>
              <a:t>250</a:t>
            </a:r>
            <a:r>
              <a:rPr lang="zh-CN" altLang="zh-CN" spc="300" dirty="0">
                <a:latin typeface="+mn-ea"/>
              </a:rPr>
              <a:t>多种晶型，每种晶型都有其自己的原子堆积顺序，包括立方结构、六方结构以及菱形结构等。其中每种结构的碳原子数目都与硅原子树木相等。然而，实际运用广泛的只有三种结构：六方晶体的（</a:t>
            </a:r>
            <a:r>
              <a:rPr lang="en-US" altLang="zh-CN" spc="300" dirty="0">
                <a:latin typeface="+mn-ea"/>
              </a:rPr>
              <a:t>4H-SiC </a:t>
            </a:r>
            <a:r>
              <a:rPr lang="zh-CN" altLang="zh-CN" spc="300" dirty="0">
                <a:latin typeface="+mn-ea"/>
              </a:rPr>
              <a:t>和</a:t>
            </a:r>
            <a:r>
              <a:rPr lang="en-US" altLang="zh-CN" spc="300" dirty="0">
                <a:latin typeface="+mn-ea"/>
              </a:rPr>
              <a:t>6H-SiC</a:t>
            </a:r>
            <a:r>
              <a:rPr lang="zh-CN" altLang="zh-CN" spc="300" dirty="0">
                <a:latin typeface="+mn-ea"/>
              </a:rPr>
              <a:t>），立方晶体的（</a:t>
            </a:r>
            <a:r>
              <a:rPr lang="en-US" altLang="zh-CN" spc="300" dirty="0">
                <a:latin typeface="+mn-ea"/>
              </a:rPr>
              <a:t>3C-SiC</a:t>
            </a:r>
            <a:r>
              <a:rPr lang="zh-CN" altLang="zh-CN" spc="300" dirty="0">
                <a:latin typeface="+mn-ea"/>
              </a:rPr>
              <a:t>）。</a:t>
            </a:r>
          </a:p>
          <a:p>
            <a:r>
              <a:rPr lang="en-US" altLang="zh-CN" spc="300" dirty="0" smtClean="0">
                <a:latin typeface="+mn-ea"/>
              </a:rPr>
              <a:t>       </a:t>
            </a:r>
            <a:r>
              <a:rPr lang="zh-CN" altLang="zh-CN" spc="300" dirty="0" smtClean="0">
                <a:latin typeface="+mn-ea"/>
              </a:rPr>
              <a:t>立方</a:t>
            </a:r>
            <a:r>
              <a:rPr lang="zh-CN" altLang="zh-CN" spc="300" dirty="0">
                <a:latin typeface="+mn-ea"/>
              </a:rPr>
              <a:t>碳化硅</a:t>
            </a:r>
            <a:r>
              <a:rPr lang="en-US" altLang="zh-CN" spc="300" dirty="0">
                <a:latin typeface="+mn-ea"/>
              </a:rPr>
              <a:t>(3C-SiC)</a:t>
            </a:r>
            <a:r>
              <a:rPr lang="zh-CN" altLang="zh-CN" spc="300" dirty="0">
                <a:latin typeface="+mn-ea"/>
              </a:rPr>
              <a:t>相较其他晶型</a:t>
            </a:r>
            <a:r>
              <a:rPr lang="en-US" altLang="zh-CN" spc="300" dirty="0" err="1">
                <a:latin typeface="+mn-ea"/>
              </a:rPr>
              <a:t>SiC</a:t>
            </a:r>
            <a:r>
              <a:rPr lang="zh-CN" altLang="zh-CN" spc="300" dirty="0">
                <a:latin typeface="+mn-ea"/>
              </a:rPr>
              <a:t>更易制取，其更高的表面积也使得人们对其性能抱有更多的注意。</a:t>
            </a:r>
          </a:p>
          <a:p>
            <a:endParaRPr lang="en-US" altLang="zh-CN" spc="300" dirty="0" smtClean="0">
              <a:latin typeface="+mn-ea"/>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3881" y="3476925"/>
            <a:ext cx="3953375" cy="1805126"/>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7256" y="3491843"/>
            <a:ext cx="5072256" cy="1790208"/>
          </a:xfrm>
          <a:prstGeom prst="rect">
            <a:avLst/>
          </a:prstGeom>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937" y="3357577"/>
            <a:ext cx="2386944" cy="1924474"/>
          </a:xfrm>
          <a:prstGeom prst="rect">
            <a:avLst/>
          </a:prstGeom>
        </p:spPr>
      </p:pic>
      <p:sp>
        <p:nvSpPr>
          <p:cNvPr id="10" name="矩形 9"/>
          <p:cNvSpPr/>
          <p:nvPr/>
        </p:nvSpPr>
        <p:spPr>
          <a:xfrm>
            <a:off x="1441656" y="5388902"/>
            <a:ext cx="1151277" cy="369332"/>
          </a:xfrm>
          <a:prstGeom prst="rect">
            <a:avLst/>
          </a:prstGeom>
        </p:spPr>
        <p:txBody>
          <a:bodyPr wrap="none">
            <a:spAutoFit/>
          </a:bodyPr>
          <a:lstStyle/>
          <a:p>
            <a:r>
              <a:rPr lang="en-US" altLang="zh-CN" spc="300" dirty="0">
                <a:latin typeface="+mn-ea"/>
              </a:rPr>
              <a:t>3C-SiC</a:t>
            </a:r>
            <a:endParaRPr lang="zh-CN" altLang="en-US" dirty="0"/>
          </a:p>
        </p:txBody>
      </p:sp>
      <p:sp>
        <p:nvSpPr>
          <p:cNvPr id="11" name="矩形 10"/>
          <p:cNvSpPr/>
          <p:nvPr/>
        </p:nvSpPr>
        <p:spPr>
          <a:xfrm>
            <a:off x="4728406" y="5388902"/>
            <a:ext cx="2542684" cy="369332"/>
          </a:xfrm>
          <a:prstGeom prst="rect">
            <a:avLst/>
          </a:prstGeom>
        </p:spPr>
        <p:txBody>
          <a:bodyPr wrap="square">
            <a:spAutoFit/>
          </a:bodyPr>
          <a:lstStyle/>
          <a:p>
            <a:r>
              <a:rPr lang="en-US" altLang="zh-CN" spc="300" dirty="0" smtClean="0">
                <a:latin typeface="+mn-ea"/>
              </a:rPr>
              <a:t>4H-SiC</a:t>
            </a:r>
            <a:endParaRPr lang="zh-CN" altLang="en-US" dirty="0"/>
          </a:p>
        </p:txBody>
      </p:sp>
      <p:sp>
        <p:nvSpPr>
          <p:cNvPr id="12" name="矩形 11"/>
          <p:cNvSpPr/>
          <p:nvPr/>
        </p:nvSpPr>
        <p:spPr>
          <a:xfrm>
            <a:off x="8985723" y="5353660"/>
            <a:ext cx="1175322" cy="369332"/>
          </a:xfrm>
          <a:prstGeom prst="rect">
            <a:avLst/>
          </a:prstGeom>
        </p:spPr>
        <p:txBody>
          <a:bodyPr wrap="none">
            <a:spAutoFit/>
          </a:bodyPr>
          <a:lstStyle/>
          <a:p>
            <a:r>
              <a:rPr lang="en-US" altLang="zh-CN" spc="300" dirty="0" smtClean="0">
                <a:latin typeface="+mn-ea"/>
              </a:rPr>
              <a:t>6H-SiC</a:t>
            </a:r>
            <a:endParaRPr lang="zh-CN" altLang="en-US" dirty="0"/>
          </a:p>
        </p:txBody>
      </p:sp>
    </p:spTree>
    <p:extLst>
      <p:ext uri="{BB962C8B-B14F-4D97-AF65-F5344CB8AC3E}">
        <p14:creationId xmlns:p14="http://schemas.microsoft.com/office/powerpoint/2010/main" val="3129282130"/>
      </p:ext>
    </p:extLst>
  </p:cSld>
  <p:clrMapOvr>
    <a:masterClrMapping/>
  </p:clrMapOvr>
  <mc:AlternateContent xmlns:mc="http://schemas.openxmlformats.org/markup-compatibility/2006" xmlns:p14="http://schemas.microsoft.com/office/powerpoint/2010/main">
    <mc:Choice Requires="p14">
      <p:transition spd="med" p14:dur="700" advTm="161543">
        <p:fade/>
      </p:transition>
    </mc:Choice>
    <mc:Fallback xmlns="">
      <p:transition spd="med" advTm="161543">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7564108" y="1430837"/>
            <a:ext cx="6906126" cy="6901371"/>
          </a:xfrm>
          <a:prstGeom prst="ellipse">
            <a:avLst/>
          </a:prstGeom>
          <a:solidFill>
            <a:srgbClr val="83D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85793" y="402923"/>
            <a:ext cx="958785" cy="707886"/>
          </a:xfrm>
          <a:prstGeom prst="rect">
            <a:avLst/>
          </a:prstGeom>
          <a:noFill/>
        </p:spPr>
        <p:txBody>
          <a:bodyPr wrap="square" rtlCol="0">
            <a:spAutoFit/>
          </a:bodyPr>
          <a:lstStyle/>
          <a:p>
            <a:r>
              <a:rPr lang="en-US" altLang="zh-CN" sz="4000" b="1" u="sng" dirty="0" smtClean="0">
                <a:solidFill>
                  <a:srgbClr val="1A9895"/>
                </a:solidFill>
              </a:rPr>
              <a:t>1.3</a:t>
            </a:r>
            <a:endParaRPr lang="zh-CN" altLang="en-US" sz="4000" u="sng" dirty="0">
              <a:solidFill>
                <a:srgbClr val="1A9895"/>
              </a:solidFill>
            </a:endParaRPr>
          </a:p>
        </p:txBody>
      </p:sp>
      <p:sp>
        <p:nvSpPr>
          <p:cNvPr id="3" name="矩形 2"/>
          <p:cNvSpPr/>
          <p:nvPr/>
        </p:nvSpPr>
        <p:spPr>
          <a:xfrm>
            <a:off x="1651000" y="618366"/>
            <a:ext cx="2192867" cy="369332"/>
          </a:xfrm>
          <a:prstGeom prst="rect">
            <a:avLst/>
          </a:prstGeom>
        </p:spPr>
        <p:txBody>
          <a:bodyPr wrap="square">
            <a:spAutoFit/>
          </a:bodyPr>
          <a:lstStyle/>
          <a:p>
            <a:r>
              <a:rPr lang="zh-CN" altLang="en-US" b="1" dirty="0"/>
              <a:t>薄膜</a:t>
            </a:r>
            <a:endParaRPr lang="zh-CN" altLang="zh-CN" b="1" dirty="0"/>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6" name="矩形 5"/>
          <p:cNvSpPr/>
          <p:nvPr/>
        </p:nvSpPr>
        <p:spPr>
          <a:xfrm>
            <a:off x="785794" y="2430361"/>
            <a:ext cx="10980603" cy="1938992"/>
          </a:xfrm>
          <a:prstGeom prst="rect">
            <a:avLst/>
          </a:prstGeom>
        </p:spPr>
        <p:txBody>
          <a:bodyPr wrap="square">
            <a:spAutoFit/>
          </a:bodyPr>
          <a:lstStyle/>
          <a:p>
            <a:r>
              <a:rPr lang="en-US" altLang="zh-CN" dirty="0" smtClean="0"/>
              <a:t>      </a:t>
            </a:r>
            <a:r>
              <a:rPr lang="zh-CN" altLang="zh-CN" sz="2000" spc="300" dirty="0" smtClean="0"/>
              <a:t>薄膜</a:t>
            </a:r>
            <a:r>
              <a:rPr lang="zh-CN" altLang="zh-CN" sz="2000" spc="300" dirty="0"/>
              <a:t>材料是指厚度介于单个原子和几毫米之间的薄金属层或有机层。其中一层材料是通过化学或物理方法在另一层基体材料上制备，以实现特定的功能，如改善断裂韧性、增加塑性、提高使用寿命和美观度等。这种膜也称为功能膜。功能薄膜是一类具有广阔应用前景的新型材料。它们主要利用粒子的光学、电学和磁学性质，使新材料具有基质所不具备的特殊功能。</a:t>
            </a:r>
          </a:p>
          <a:p>
            <a:r>
              <a:rPr lang="en-US" altLang="zh-CN" sz="2000" spc="300" dirty="0" smtClean="0"/>
              <a:t>      </a:t>
            </a:r>
          </a:p>
        </p:txBody>
      </p:sp>
    </p:spTree>
    <p:extLst>
      <p:ext uri="{BB962C8B-B14F-4D97-AF65-F5344CB8AC3E}">
        <p14:creationId xmlns:p14="http://schemas.microsoft.com/office/powerpoint/2010/main" val="201574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839452" y="-2462988"/>
            <a:ext cx="6906126" cy="6901371"/>
          </a:xfrm>
          <a:prstGeom prst="ellipse">
            <a:avLst/>
          </a:prstGeom>
          <a:solidFill>
            <a:srgbClr val="83D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85794" y="402923"/>
            <a:ext cx="1030974" cy="707886"/>
          </a:xfrm>
          <a:prstGeom prst="rect">
            <a:avLst/>
          </a:prstGeom>
          <a:noFill/>
        </p:spPr>
        <p:txBody>
          <a:bodyPr wrap="square" rtlCol="0">
            <a:spAutoFit/>
          </a:bodyPr>
          <a:lstStyle/>
          <a:p>
            <a:r>
              <a:rPr lang="en-US" altLang="zh-CN" sz="4000" b="1" u="sng" dirty="0" smtClean="0">
                <a:solidFill>
                  <a:srgbClr val="1A9895"/>
                </a:solidFill>
              </a:rPr>
              <a:t>1</a:t>
            </a:r>
            <a:r>
              <a:rPr lang="en-US" altLang="zh-CN" sz="4000" b="1" u="sng" dirty="0">
                <a:solidFill>
                  <a:srgbClr val="1A9895"/>
                </a:solidFill>
              </a:rPr>
              <a:t>.</a:t>
            </a:r>
            <a:r>
              <a:rPr lang="en-US" altLang="zh-CN" sz="4000" b="1" u="sng" dirty="0" smtClean="0">
                <a:solidFill>
                  <a:srgbClr val="1A9895"/>
                </a:solidFill>
              </a:rPr>
              <a:t>4</a:t>
            </a:r>
            <a:endParaRPr lang="zh-CN" altLang="en-US" sz="4000" u="sng" dirty="0">
              <a:solidFill>
                <a:srgbClr val="1A9895"/>
              </a:solidFill>
            </a:endParaRPr>
          </a:p>
        </p:txBody>
      </p:sp>
      <p:sp>
        <p:nvSpPr>
          <p:cNvPr id="3" name="矩形 2"/>
          <p:cNvSpPr/>
          <p:nvPr/>
        </p:nvSpPr>
        <p:spPr>
          <a:xfrm>
            <a:off x="1651000" y="618366"/>
            <a:ext cx="2415674" cy="369332"/>
          </a:xfrm>
          <a:prstGeom prst="rect">
            <a:avLst/>
          </a:prstGeom>
        </p:spPr>
        <p:txBody>
          <a:bodyPr wrap="square">
            <a:spAutoFit/>
          </a:bodyPr>
          <a:lstStyle/>
          <a:p>
            <a:r>
              <a:rPr lang="zh-CN" altLang="zh-CN" b="1" dirty="0" smtClean="0"/>
              <a:t>单晶</a:t>
            </a:r>
            <a:r>
              <a:rPr lang="zh-CN" altLang="zh-CN" b="1" dirty="0"/>
              <a:t>碳化硅中的位错</a:t>
            </a:r>
          </a:p>
        </p:txBody>
      </p:sp>
      <p:pic>
        <p:nvPicPr>
          <p:cNvPr id="4" name="图片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6" name="矩形 5"/>
          <p:cNvSpPr/>
          <p:nvPr/>
        </p:nvSpPr>
        <p:spPr>
          <a:xfrm>
            <a:off x="785794" y="1326252"/>
            <a:ext cx="10980603" cy="2554545"/>
          </a:xfrm>
          <a:prstGeom prst="rect">
            <a:avLst/>
          </a:prstGeom>
        </p:spPr>
        <p:txBody>
          <a:bodyPr wrap="square">
            <a:spAutoFit/>
          </a:bodyPr>
          <a:lstStyle/>
          <a:p>
            <a:r>
              <a:rPr lang="en-US" altLang="zh-CN" sz="2000" dirty="0" smtClean="0"/>
              <a:t>       </a:t>
            </a:r>
            <a:r>
              <a:rPr lang="zh-CN" altLang="zh-CN" sz="2000" dirty="0" smtClean="0"/>
              <a:t>位错</a:t>
            </a:r>
            <a:r>
              <a:rPr lang="zh-CN" altLang="zh-CN" sz="2000" dirty="0"/>
              <a:t>，在材料科学中，指晶体材料的一种内部微观缺陷，即原子的局部不规则排列（晶体学缺陷）。从几何角度看，位错属于一种线缺陷，可视为晶体中已滑移部分与未滑移部分的分界线，其存在对材料的物理性能，尤其是力学性能，具有极大的影响</a:t>
            </a:r>
            <a:r>
              <a:rPr lang="zh-CN" altLang="zh-CN" sz="2000" dirty="0" smtClean="0"/>
              <a:t>。</a:t>
            </a:r>
            <a:endParaRPr lang="en-US" altLang="zh-CN" sz="2000" dirty="0" smtClean="0"/>
          </a:p>
          <a:p>
            <a:endParaRPr lang="zh-CN" altLang="zh-CN" sz="2000" dirty="0"/>
          </a:p>
          <a:p>
            <a:endParaRPr lang="en-US" altLang="zh-CN" sz="2000" dirty="0" smtClean="0"/>
          </a:p>
          <a:p>
            <a:r>
              <a:rPr lang="zh-CN" altLang="zh-CN" sz="2000" dirty="0" smtClean="0"/>
              <a:t>理想</a:t>
            </a:r>
            <a:r>
              <a:rPr lang="zh-CN" altLang="zh-CN" sz="2000" dirty="0"/>
              <a:t>位错主要有两种形式：刃位错和螺旋位错。混合位错兼有前面两者的特征。三种位错有着不同的原子排列。取决于位错线与滑移方向二者的相对位相。</a:t>
            </a:r>
          </a:p>
          <a:p>
            <a:endParaRPr lang="zh-CN" altLang="zh-CN" sz="2000" dirty="0"/>
          </a:p>
        </p:txBody>
      </p:sp>
    </p:spTree>
    <p:extLst>
      <p:ext uri="{BB962C8B-B14F-4D97-AF65-F5344CB8AC3E}">
        <p14:creationId xmlns:p14="http://schemas.microsoft.com/office/powerpoint/2010/main" val="195359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7">
      <a:majorFont>
        <a:latin typeface="Calibri Light"/>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849</TotalTime>
  <Words>5435</Words>
  <Application>Microsoft Office PowerPoint</Application>
  <PresentationFormat>宽屏</PresentationFormat>
  <Paragraphs>390</Paragraphs>
  <Slides>54</Slides>
  <Notes>49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66" baseType="lpstr">
      <vt:lpstr>等线</vt:lpstr>
      <vt:lpstr>宋体</vt:lpstr>
      <vt:lpstr>微软雅黑</vt:lpstr>
      <vt:lpstr>微软雅黑</vt:lpstr>
      <vt:lpstr>Arial</vt:lpstr>
      <vt:lpstr>Calibri Light</vt:lpstr>
      <vt:lpstr>Cambria Math</vt:lpstr>
      <vt:lpstr>Century Gothic</vt:lpstr>
      <vt:lpstr>Segoe UI Light</vt:lpstr>
      <vt:lpstr>Times New Roman</vt:lpstr>
      <vt:lpstr>Office 主题</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jing wang</cp:lastModifiedBy>
  <cp:revision>108</cp:revision>
  <dcterms:created xsi:type="dcterms:W3CDTF">2015-08-18T02:51:41Z</dcterms:created>
  <dcterms:modified xsi:type="dcterms:W3CDTF">2018-06-12T21:59:47Z</dcterms:modified>
  <cp:category/>
</cp:coreProperties>
</file>